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4"/>
  </p:notesMasterIdLst>
  <p:sldIdLst>
    <p:sldId id="257" r:id="rId5"/>
    <p:sldId id="256" r:id="rId6"/>
    <p:sldId id="263" r:id="rId7"/>
    <p:sldId id="258" r:id="rId8"/>
    <p:sldId id="259" r:id="rId9"/>
    <p:sldId id="260" r:id="rId10"/>
    <p:sldId id="261" r:id="rId11"/>
    <p:sldId id="262" r:id="rId12"/>
    <p:sldId id="264" r:id="rId13"/>
  </p:sldIdLst>
  <p:sldSz cx="18288000" cy="10287000"/>
  <p:notesSz cx="6858000" cy="9144000"/>
  <p:embeddedFontLst>
    <p:embeddedFont>
      <p:font typeface="Cabinet Grotesk" panose="020B0604020202020204" charset="0"/>
      <p:regular r:id="rId15"/>
    </p:embeddedFont>
    <p:embeddedFont>
      <p:font typeface="Cabinet Grotesk Heavy" panose="020B0604020202020204" charset="0"/>
      <p:regular r:id="rId16"/>
    </p:embeddedFont>
    <p:embeddedFont>
      <p:font typeface="Cabinet Grotesk Medium"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3" dt="2026-09-02T08:49:35.9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69201" autoAdjust="0"/>
  </p:normalViewPr>
  <p:slideViewPr>
    <p:cSldViewPr>
      <p:cViewPr varScale="1">
        <p:scale>
          <a:sx n="38" d="100"/>
          <a:sy n="38" d="100"/>
        </p:scale>
        <p:origin x="322"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1.fntdata"/><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2D79E2-400B-4163-BD62-837DEC072DEE}" type="datetimeFigureOut">
              <a:rPr lang="en-NL" smtClean="0"/>
              <a:t>09/02/2026</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B162A9-FCF8-49D6-BF71-32B0F287F4FC}" type="slidenum">
              <a:rPr lang="en-NL" smtClean="0"/>
              <a:t>‹#›</a:t>
            </a:fld>
            <a:endParaRPr lang="en-NL"/>
          </a:p>
        </p:txBody>
      </p:sp>
    </p:spTree>
    <p:extLst>
      <p:ext uri="{BB962C8B-B14F-4D97-AF65-F5344CB8AC3E}">
        <p14:creationId xmlns:p14="http://schemas.microsoft.com/office/powerpoint/2010/main" val="1352119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l-NL" dirty="0"/>
              <a:t>Hoe veranderden papa Rob en papa Fernando de moerasmonsters in vrolijke monsters?   </a:t>
            </a:r>
          </a:p>
          <a:p>
            <a:pPr marL="171450" indent="-171450">
              <a:buFontTx/>
              <a:buChar char="-"/>
            </a:pPr>
            <a:r>
              <a:rPr lang="nl-NL" dirty="0"/>
              <a:t>Wat vieren de papa Rob, papa Fernando en de moerasmonsters op het einde van het verhaal?</a:t>
            </a:r>
          </a:p>
          <a:p>
            <a:pPr marL="171450" indent="-171450">
              <a:buFontTx/>
              <a:buChar char="-"/>
            </a:pPr>
            <a:r>
              <a:rPr lang="nl-NL" dirty="0"/>
              <a:t>Waarom is het belangrijk dat jezelf kan zijn? Omdat je je dan vrij en fijn voelt. Zo kun je beter leren en ben je aardiger voor de mensen om je heen. </a:t>
            </a:r>
            <a:endParaRPr lang="en-NL" dirty="0"/>
          </a:p>
        </p:txBody>
      </p:sp>
      <p:sp>
        <p:nvSpPr>
          <p:cNvPr id="4" name="Slide Number Placeholder 3"/>
          <p:cNvSpPr>
            <a:spLocks noGrp="1"/>
          </p:cNvSpPr>
          <p:nvPr>
            <p:ph type="sldNum" sz="quarter" idx="5"/>
          </p:nvPr>
        </p:nvSpPr>
        <p:spPr/>
        <p:txBody>
          <a:bodyPr/>
          <a:lstStyle/>
          <a:p>
            <a:fld id="{3CB162A9-FCF8-49D6-BF71-32B0F287F4FC}" type="slidenum">
              <a:rPr lang="en-NL" smtClean="0"/>
              <a:t>5</a:t>
            </a:fld>
            <a:endParaRPr lang="en-NL"/>
          </a:p>
        </p:txBody>
      </p:sp>
    </p:spTree>
    <p:extLst>
      <p:ext uri="{BB962C8B-B14F-4D97-AF65-F5344CB8AC3E}">
        <p14:creationId xmlns:p14="http://schemas.microsoft.com/office/powerpoint/2010/main" val="1138346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L" sz="1200" b="0" i="0" kern="1200" dirty="0">
              <a:solidFill>
                <a:schemeClr val="tx1"/>
              </a:solidFill>
              <a:effectLst/>
              <a:latin typeface="+mn-lt"/>
              <a:ea typeface="+mn-ea"/>
              <a:cs typeface="+mn-cs"/>
            </a:endParaRPr>
          </a:p>
          <a:p>
            <a:endParaRPr lang="en-NL" dirty="0"/>
          </a:p>
        </p:txBody>
      </p:sp>
      <p:sp>
        <p:nvSpPr>
          <p:cNvPr id="4" name="Slide Number Placeholder 3"/>
          <p:cNvSpPr>
            <a:spLocks noGrp="1"/>
          </p:cNvSpPr>
          <p:nvPr>
            <p:ph type="sldNum" sz="quarter" idx="5"/>
          </p:nvPr>
        </p:nvSpPr>
        <p:spPr/>
        <p:txBody>
          <a:bodyPr/>
          <a:lstStyle/>
          <a:p>
            <a:fld id="{3CB162A9-FCF8-49D6-BF71-32B0F287F4FC}" type="slidenum">
              <a:rPr lang="en-NL" smtClean="0"/>
              <a:t>6</a:t>
            </a:fld>
            <a:endParaRPr lang="en-NL"/>
          </a:p>
        </p:txBody>
      </p:sp>
    </p:spTree>
    <p:extLst>
      <p:ext uri="{BB962C8B-B14F-4D97-AF65-F5344CB8AC3E}">
        <p14:creationId xmlns:p14="http://schemas.microsoft.com/office/powerpoint/2010/main" val="3828575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Bespreek</a:t>
            </a:r>
            <a:r>
              <a:rPr lang="en-GB" dirty="0"/>
              <a:t> de </a:t>
            </a:r>
            <a:r>
              <a:rPr lang="en-GB" dirty="0" err="1"/>
              <a:t>volgende</a:t>
            </a:r>
            <a:r>
              <a:rPr lang="en-GB" dirty="0"/>
              <a:t> </a:t>
            </a:r>
            <a:r>
              <a:rPr lang="en-GB" dirty="0" err="1"/>
              <a:t>vragen</a:t>
            </a:r>
            <a:r>
              <a:rPr lang="en-GB" dirty="0"/>
              <a:t>:</a:t>
            </a:r>
          </a:p>
          <a:p>
            <a:pPr marL="171450" indent="-171450">
              <a:buFontTx/>
              <a:buChar char="-"/>
            </a:pPr>
            <a:r>
              <a:rPr lang="nl-NL" dirty="0"/>
              <a:t>Waarom is Paarse Vrijdag belangrijk op school?</a:t>
            </a:r>
          </a:p>
          <a:p>
            <a:pPr marL="171450" indent="-171450">
              <a:buFontTx/>
              <a:buChar char="-"/>
            </a:pPr>
            <a:r>
              <a:rPr lang="nl-NL" dirty="0"/>
              <a:t>Hoe kun jij laten zien dat iedereen welkom is, ongeacht wie iemand is? </a:t>
            </a:r>
            <a:endParaRPr lang="en-NL" dirty="0"/>
          </a:p>
        </p:txBody>
      </p:sp>
      <p:sp>
        <p:nvSpPr>
          <p:cNvPr id="4" name="Slide Number Placeholder 3"/>
          <p:cNvSpPr>
            <a:spLocks noGrp="1"/>
          </p:cNvSpPr>
          <p:nvPr>
            <p:ph type="sldNum" sz="quarter" idx="5"/>
          </p:nvPr>
        </p:nvSpPr>
        <p:spPr/>
        <p:txBody>
          <a:bodyPr/>
          <a:lstStyle/>
          <a:p>
            <a:fld id="{3CB162A9-FCF8-49D6-BF71-32B0F287F4FC}" type="slidenum">
              <a:rPr lang="en-NL" smtClean="0"/>
              <a:t>8</a:t>
            </a:fld>
            <a:endParaRPr lang="en-NL"/>
          </a:p>
        </p:txBody>
      </p:sp>
    </p:spTree>
    <p:extLst>
      <p:ext uri="{BB962C8B-B14F-4D97-AF65-F5344CB8AC3E}">
        <p14:creationId xmlns:p14="http://schemas.microsoft.com/office/powerpoint/2010/main" val="26299754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ideo" Target="https://player.vimeo.com/video/1209472204?h=1db1c623cd&amp;amp;app_id=122963" TargetMode="Externa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https://www.youtube.com/embed/jWyAbm9UerQ?start=1&amp;feature=oembed" TargetMode="Externa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dirty="0" err="1">
                <a:solidFill>
                  <a:srgbClr val="FFFFFF"/>
                </a:solidFill>
                <a:latin typeface="Cabinet Grotesk Heavy"/>
                <a:ea typeface="Cabinet Grotesk Heavy"/>
                <a:cs typeface="Cabinet Grotesk Heavy"/>
                <a:sym typeface="Cabinet Grotesk Heavy"/>
              </a:rPr>
              <a:t>Bekijk</a:t>
            </a:r>
            <a:r>
              <a:rPr lang="en-US" sz="4999" b="1" dirty="0">
                <a:solidFill>
                  <a:srgbClr val="FFFFFF"/>
                </a:solidFill>
                <a:latin typeface="Cabinet Grotesk Heavy"/>
                <a:ea typeface="Cabinet Grotesk Heavy"/>
                <a:cs typeface="Cabinet Grotesk Heavy"/>
                <a:sym typeface="Cabinet Grotesk Heavy"/>
              </a:rPr>
              <a:t> de </a:t>
            </a:r>
            <a:r>
              <a:rPr lang="en-US" sz="4999" b="1" dirty="0" err="1">
                <a:solidFill>
                  <a:srgbClr val="FFFFFF"/>
                </a:solidFill>
                <a:latin typeface="Cabinet Grotesk Heavy"/>
                <a:ea typeface="Cabinet Grotesk Heavy"/>
                <a:cs typeface="Cabinet Grotesk Heavy"/>
                <a:sym typeface="Cabinet Grotesk Heavy"/>
              </a:rPr>
              <a:t>noties</a:t>
            </a:r>
            <a:r>
              <a:rPr lang="en-US" sz="4999" b="1" dirty="0">
                <a:solidFill>
                  <a:srgbClr val="FFFFFF"/>
                </a:solidFill>
                <a:latin typeface="Cabinet Grotesk Heavy"/>
                <a:ea typeface="Cabinet Grotesk Heavy"/>
                <a:cs typeface="Cabinet Grotesk Heavy"/>
                <a:sym typeface="Cabinet Grotesk Heavy"/>
              </a:rPr>
              <a:t> </a:t>
            </a:r>
          </a:p>
        </p:txBody>
      </p:sp>
      <p:sp>
        <p:nvSpPr>
          <p:cNvPr id="3" name="TextBox 3"/>
          <p:cNvSpPr txBox="1"/>
          <p:nvPr/>
        </p:nvSpPr>
        <p:spPr>
          <a:xfrm>
            <a:off x="1028700" y="4000500"/>
            <a:ext cx="16230600" cy="3744230"/>
          </a:xfrm>
          <a:prstGeom prst="rect">
            <a:avLst/>
          </a:prstGeom>
        </p:spPr>
        <p:txBody>
          <a:bodyPr lIns="0" tIns="0" rIns="0" bIns="0" rtlCol="0" anchor="t">
            <a:spAutoFit/>
          </a:bodyPr>
          <a:lstStyle/>
          <a:p>
            <a:pPr marL="377825" lvl="1" algn="just">
              <a:lnSpc>
                <a:spcPts val="4899"/>
              </a:lnSpc>
            </a:pPr>
            <a:r>
              <a:rPr lang="nl-NL" sz="3499" dirty="0">
                <a:solidFill>
                  <a:srgbClr val="FFFFFF"/>
                </a:solidFill>
                <a:latin typeface="Cabinet Grotesk"/>
                <a:ea typeface="Cabinet Grotesk"/>
                <a:cs typeface="Cabinet Grotesk"/>
                <a:sym typeface="Cabinet Grotesk"/>
              </a:rPr>
              <a:t>Als kinderen iets vertellen over zichzelf of over een ander kind in de klas, bijvoorbeeld dat iemand twee mama’s heeft of deel uitmaakt van een regenbooggezin, reageer dan niet met uitspraken als ‘wat bijzonder’ of ‘dat is zeker wel heel anders’. Hiermee leg je de nadruk op verschillen en zet je een kind in een uitzonderingspositie. Leg wel uit dat twee mama’s twee vrouwen zijn die een relatie hebben, zodat kinderen niet denken dat zij alleen vrienden zijn. </a:t>
            </a:r>
            <a:endParaRPr lang="en-US" sz="3499" dirty="0">
              <a:solidFill>
                <a:srgbClr val="FFFFFF"/>
              </a:solidFill>
              <a:latin typeface="Cabinet Grotesk"/>
              <a:ea typeface="Cabinet Grotesk"/>
              <a:cs typeface="Cabinet Grotesk"/>
              <a:sym typeface="Cabinet Grotesk"/>
            </a:endParaRPr>
          </a:p>
        </p:txBody>
      </p:sp>
      <p:sp>
        <p:nvSpPr>
          <p:cNvPr id="5" name="TextBox 2">
            <a:extLst>
              <a:ext uri="{FF2B5EF4-FFF2-40B4-BE49-F238E27FC236}">
                <a16:creationId xmlns:a16="http://schemas.microsoft.com/office/drawing/2014/main" id="{2CFC9CB1-5620-3691-CDBC-FA1A1276361D}"/>
              </a:ext>
            </a:extLst>
          </p:cNvPr>
          <p:cNvSpPr txBox="1"/>
          <p:nvPr/>
        </p:nvSpPr>
        <p:spPr>
          <a:xfrm>
            <a:off x="1018540" y="2447925"/>
            <a:ext cx="16230600" cy="892176"/>
          </a:xfrm>
          <a:prstGeom prst="rect">
            <a:avLst/>
          </a:prstGeom>
        </p:spPr>
        <p:txBody>
          <a:bodyPr lIns="0" tIns="0" rIns="0" bIns="0" rtlCol="0" anchor="t">
            <a:spAutoFit/>
          </a:bodyPr>
          <a:lstStyle/>
          <a:p>
            <a:pPr algn="ctr">
              <a:lnSpc>
                <a:spcPts val="6999"/>
              </a:lnSpc>
            </a:pPr>
            <a:r>
              <a:rPr lang="en-US" sz="4999" b="1" dirty="0">
                <a:solidFill>
                  <a:srgbClr val="FFFFFF"/>
                </a:solidFill>
                <a:latin typeface="Cabinet Grotesk Heavy"/>
                <a:ea typeface="Cabinet Grotesk Heavy"/>
                <a:cs typeface="Cabinet Grotesk Heavy"/>
                <a:sym typeface="Cabinet Grotesk Heavy"/>
              </a:rPr>
              <a:t>Tip </a:t>
            </a:r>
            <a:r>
              <a:rPr lang="en-US" sz="4999" b="1" dirty="0" err="1">
                <a:solidFill>
                  <a:srgbClr val="FFFFFF"/>
                </a:solidFill>
                <a:latin typeface="Cabinet Grotesk Heavy"/>
                <a:ea typeface="Cabinet Grotesk Heavy"/>
                <a:cs typeface="Cabinet Grotesk Heavy"/>
                <a:sym typeface="Cabinet Grotesk Heavy"/>
              </a:rPr>
              <a:t>voor</a:t>
            </a:r>
            <a:r>
              <a:rPr lang="en-US" sz="4999" b="1" dirty="0">
                <a:solidFill>
                  <a:srgbClr val="FFFFFF"/>
                </a:solidFill>
                <a:latin typeface="Cabinet Grotesk Heavy"/>
                <a:ea typeface="Cabinet Grotesk Heavy"/>
                <a:cs typeface="Cabinet Grotesk Heavy"/>
                <a:sym typeface="Cabinet Grotesk Heavy"/>
              </a:rPr>
              <a:t> </a:t>
            </a:r>
            <a:r>
              <a:rPr lang="en-US" sz="4999" b="1" dirty="0" err="1">
                <a:solidFill>
                  <a:srgbClr val="FFFFFF"/>
                </a:solidFill>
                <a:latin typeface="Cabinet Grotesk Heavy"/>
                <a:ea typeface="Cabinet Grotesk Heavy"/>
                <a:cs typeface="Cabinet Grotesk Heavy"/>
                <a:sym typeface="Cabinet Grotesk Heavy"/>
              </a:rPr>
              <a:t>deze</a:t>
            </a:r>
            <a:r>
              <a:rPr lang="en-US" sz="4999" b="1" dirty="0">
                <a:solidFill>
                  <a:srgbClr val="FFFFFF"/>
                </a:solidFill>
                <a:latin typeface="Cabinet Grotesk Heavy"/>
                <a:ea typeface="Cabinet Grotesk Heavy"/>
                <a:cs typeface="Cabinet Grotesk Heavy"/>
                <a:sym typeface="Cabinet Grotesk Heavy"/>
              </a:rPr>
              <a:t> les!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3559175"/>
            <a:ext cx="16230600" cy="4339073"/>
          </a:xfrm>
          <a:prstGeom prst="rect">
            <a:avLst/>
          </a:prstGeom>
        </p:spPr>
        <p:txBody>
          <a:bodyPr lIns="0" tIns="0" rIns="0" bIns="0" rtlCol="0" anchor="t">
            <a:spAutoFit/>
          </a:bodyPr>
          <a:lstStyle/>
          <a:p>
            <a:pPr algn="ctr">
              <a:lnSpc>
                <a:spcPts val="6999"/>
              </a:lnSpc>
            </a:pPr>
            <a:r>
              <a:rPr lang="en-US" sz="4950" b="1" dirty="0">
                <a:solidFill>
                  <a:srgbClr val="FFFFFF"/>
                </a:solidFill>
                <a:latin typeface="Cabinet Grotesk Heavy"/>
                <a:ea typeface="Cabinet Grotesk Heavy"/>
                <a:cs typeface="Cabinet Grotesk Heavy"/>
                <a:sym typeface="Cabinet Grotesk Heavy"/>
              </a:rPr>
              <a:t>Bovenbouw</a:t>
            </a:r>
            <a:endParaRPr lang="en-US" sz="4999" b="1" dirty="0">
              <a:solidFill>
                <a:srgbClr val="FFFFFF"/>
              </a:solidFill>
              <a:latin typeface="Cabinet Grotesk Heavy"/>
              <a:ea typeface="Cabinet Grotesk Heavy"/>
              <a:cs typeface="Cabinet Grotesk Heavy"/>
              <a:sym typeface="Cabinet Grotesk Heavy"/>
            </a:endParaRPr>
          </a:p>
          <a:p>
            <a:pPr algn="ctr">
              <a:lnSpc>
                <a:spcPts val="6999"/>
              </a:lnSpc>
            </a:pPr>
            <a:r>
              <a:rPr lang="en-US" sz="4950" b="1" dirty="0">
                <a:solidFill>
                  <a:srgbClr val="FFFFFF"/>
                </a:solidFill>
                <a:latin typeface="Cabinet Grotesk Heavy"/>
                <a:ea typeface="Cabinet Grotesk Heavy"/>
                <a:cs typeface="Cabinet Grotesk Heavy"/>
                <a:sym typeface="Cabinet Grotesk Heavy"/>
              </a:rPr>
              <a:t>Doe mee(r) met Paarse Vrijdag in de klas</a:t>
            </a:r>
          </a:p>
          <a:p>
            <a:pPr algn="ctr">
              <a:lnSpc>
                <a:spcPts val="4900"/>
              </a:lnSpc>
            </a:pPr>
            <a:r>
              <a:rPr lang="en-US" sz="3500" b="1" dirty="0">
                <a:solidFill>
                  <a:srgbClr val="FFFFFF"/>
                </a:solidFill>
                <a:latin typeface="Cabinet Grotesk Medium"/>
                <a:ea typeface="Cabinet Grotesk Medium"/>
                <a:cs typeface="Cabinet Grotesk Medium"/>
                <a:sym typeface="Cabinet Grotesk Medium"/>
              </a:rPr>
              <a:t>Lesduur: 30 minuten</a:t>
            </a:r>
          </a:p>
          <a:p>
            <a:pPr algn="ctr">
              <a:lnSpc>
                <a:spcPts val="4900"/>
              </a:lnSpc>
            </a:pPr>
            <a:r>
              <a:rPr lang="en-US" sz="3500" b="1" dirty="0">
                <a:solidFill>
                  <a:srgbClr val="FFFFFF"/>
                </a:solidFill>
                <a:latin typeface="Cabinet Grotesk Medium"/>
                <a:ea typeface="Cabinet Grotesk Medium"/>
                <a:cs typeface="Cabinet Grotesk Medium"/>
                <a:sym typeface="Cabinet Grotesk Medium"/>
              </a:rPr>
              <a:t>(met uitbreiding 45 minuten)</a:t>
            </a:r>
          </a:p>
          <a:p>
            <a:pPr algn="ctr">
              <a:lnSpc>
                <a:spcPts val="4900"/>
              </a:lnSpc>
            </a:pPr>
            <a:endParaRPr lang="en-US" sz="3500" b="1" dirty="0">
              <a:solidFill>
                <a:srgbClr val="FFFFFF"/>
              </a:solidFill>
              <a:latin typeface="Cabinet Grotesk Medium"/>
              <a:ea typeface="Cabinet Grotesk Medium"/>
              <a:cs typeface="Cabinet Grotesk Medium"/>
              <a:sym typeface="Cabinet Grotesk Medium"/>
            </a:endParaRPr>
          </a:p>
          <a:p>
            <a:pPr algn="ctr">
              <a:lnSpc>
                <a:spcPts val="4900"/>
              </a:lnSpc>
            </a:pPr>
            <a:r>
              <a:rPr lang="en-US" sz="3600" b="1" dirty="0">
                <a:solidFill>
                  <a:schemeClr val="bg1"/>
                </a:solidFill>
                <a:latin typeface="Cabinet Grotesk Heavy"/>
                <a:ea typeface="Cabinet Grotesk Heavy"/>
                <a:cs typeface="Cabinet Grotesk Heavy"/>
                <a:sym typeface="Cabinet Grotesk Heavy"/>
              </a:rPr>
              <a:t>Bekijk ook de notities!</a:t>
            </a:r>
            <a:endParaRPr lang="en-US" sz="3500" b="1" dirty="0">
              <a:solidFill>
                <a:schemeClr val="bg1"/>
              </a:solidFill>
              <a:latin typeface="Cabinet Grotesk Medium"/>
              <a:ea typeface="Cabinet Grotesk Medium"/>
              <a:cs typeface="Cabinet Grotesk Medium"/>
              <a:sym typeface="Cabinet Grotesk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a:extLst>
            <a:ext uri="{FF2B5EF4-FFF2-40B4-BE49-F238E27FC236}">
              <a16:creationId xmlns:a16="http://schemas.microsoft.com/office/drawing/2014/main" id="{531BDC83-259B-0A06-745C-18AE8848A271}"/>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EC70D07A-7412-4413-7841-0E8C8B00FEA0}"/>
              </a:ext>
            </a:extLst>
          </p:cNvPr>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Wat gaan we doen?</a:t>
            </a:r>
          </a:p>
        </p:txBody>
      </p:sp>
      <p:sp>
        <p:nvSpPr>
          <p:cNvPr id="3" name="TextBox 3">
            <a:extLst>
              <a:ext uri="{FF2B5EF4-FFF2-40B4-BE49-F238E27FC236}">
                <a16:creationId xmlns:a16="http://schemas.microsoft.com/office/drawing/2014/main" id="{AC817B29-CD80-E2DF-00F3-5BBE86A867A6}"/>
              </a:ext>
            </a:extLst>
          </p:cNvPr>
          <p:cNvSpPr txBox="1"/>
          <p:nvPr/>
        </p:nvSpPr>
        <p:spPr>
          <a:xfrm>
            <a:off x="1028700" y="2660650"/>
            <a:ext cx="16230600" cy="3101975"/>
          </a:xfrm>
          <a:prstGeom prst="rect">
            <a:avLst/>
          </a:prstGeom>
        </p:spPr>
        <p:txBody>
          <a:bodyPr lIns="0" tIns="0" rIns="0" bIns="0" rtlCol="0" anchor="t">
            <a:spAutoFit/>
          </a:bodyPr>
          <a:lstStyle/>
          <a:p>
            <a:pPr marL="755649" lvl="1" indent="-377824" algn="l">
              <a:lnSpc>
                <a:spcPts val="4899"/>
              </a:lnSpc>
              <a:buFont typeface="Arial"/>
              <a:buChar char="•"/>
            </a:pPr>
            <a:r>
              <a:rPr lang="en-US" sz="3499" dirty="0" err="1">
                <a:solidFill>
                  <a:srgbClr val="FFFFFF"/>
                </a:solidFill>
                <a:latin typeface="Cabinet Grotesk"/>
                <a:ea typeface="Cabinet Grotesk"/>
                <a:cs typeface="Cabinet Grotesk"/>
                <a:sym typeface="Cabinet Grotesk"/>
              </a:rPr>
              <a:t>Leerdoelen</a:t>
            </a:r>
            <a:endParaRPr lang="en-US" sz="3499" dirty="0">
              <a:solidFill>
                <a:srgbClr val="FFFFFF"/>
              </a:solidFill>
              <a:latin typeface="Cabinet Grotesk"/>
              <a:ea typeface="Cabinet Grotesk"/>
              <a:cs typeface="Cabinet Grotesk"/>
              <a:sym typeface="Cabinet Grotesk"/>
            </a:endParaRPr>
          </a:p>
          <a:p>
            <a:pPr marL="755649" lvl="1" indent="-377824" algn="l">
              <a:lnSpc>
                <a:spcPts val="4899"/>
              </a:lnSpc>
              <a:buFont typeface="Arial"/>
              <a:buChar char="•"/>
            </a:pPr>
            <a:r>
              <a:rPr lang="en-US" sz="3499" dirty="0" err="1">
                <a:solidFill>
                  <a:srgbClr val="FFFFFF"/>
                </a:solidFill>
                <a:latin typeface="Cabinet Grotesk"/>
                <a:ea typeface="Cabinet Grotesk"/>
                <a:cs typeface="Cabinet Grotesk"/>
                <a:sym typeface="Cabinet Grotesk"/>
              </a:rPr>
              <a:t>Voorleesverhaal</a:t>
            </a:r>
            <a:endParaRPr lang="en-US" sz="3499" dirty="0">
              <a:solidFill>
                <a:srgbClr val="FFFFFF"/>
              </a:solidFill>
              <a:latin typeface="Cabinet Grotesk"/>
              <a:ea typeface="Cabinet Grotesk"/>
              <a:cs typeface="Cabinet Grotesk"/>
              <a:sym typeface="Cabinet Grotesk"/>
            </a:endParaRPr>
          </a:p>
          <a:p>
            <a:pPr marL="755649" lvl="1" indent="-377824" algn="l">
              <a:lnSpc>
                <a:spcPts val="4899"/>
              </a:lnSpc>
              <a:buFont typeface="Arial"/>
              <a:buChar char="•"/>
            </a:pPr>
            <a:r>
              <a:rPr lang="en-US" sz="3499" dirty="0" err="1">
                <a:solidFill>
                  <a:srgbClr val="FFFFFF"/>
                </a:solidFill>
                <a:latin typeface="Cabinet Grotesk"/>
                <a:ea typeface="Cabinet Grotesk"/>
                <a:cs typeface="Cabinet Grotesk"/>
                <a:sym typeface="Cabinet Grotesk"/>
              </a:rPr>
              <a:t>Opdracht</a:t>
            </a:r>
            <a:r>
              <a:rPr lang="en-US" sz="3499" dirty="0">
                <a:solidFill>
                  <a:srgbClr val="FFFFFF"/>
                </a:solidFill>
                <a:latin typeface="Cabinet Grotesk"/>
                <a:ea typeface="Cabinet Grotesk"/>
                <a:cs typeface="Cabinet Grotesk"/>
                <a:sym typeface="Cabinet Grotesk"/>
              </a:rPr>
              <a:t> De </a:t>
            </a:r>
            <a:r>
              <a:rPr lang="en-US" sz="3499" dirty="0" err="1">
                <a:solidFill>
                  <a:srgbClr val="FFFFFF"/>
                </a:solidFill>
                <a:latin typeface="Cabinet Grotesk"/>
                <a:ea typeface="Cabinet Grotesk"/>
                <a:cs typeface="Cabinet Grotesk"/>
                <a:sym typeface="Cabinet Grotesk"/>
              </a:rPr>
              <a:t>enige</a:t>
            </a:r>
            <a:r>
              <a:rPr lang="en-US" sz="3499" dirty="0">
                <a:solidFill>
                  <a:srgbClr val="FFFFFF"/>
                </a:solidFill>
                <a:latin typeface="Cabinet Grotesk"/>
                <a:ea typeface="Cabinet Grotesk"/>
                <a:cs typeface="Cabinet Grotesk"/>
                <a:sym typeface="Cabinet Grotesk"/>
              </a:rPr>
              <a:t> </a:t>
            </a:r>
            <a:r>
              <a:rPr lang="en-US" sz="3499" dirty="0" err="1">
                <a:solidFill>
                  <a:srgbClr val="FFFFFF"/>
                </a:solidFill>
                <a:latin typeface="Cabinet Grotesk"/>
                <a:ea typeface="Cabinet Grotesk"/>
                <a:cs typeface="Cabinet Grotesk"/>
                <a:sym typeface="Cabinet Grotesk"/>
              </a:rPr>
              <a:t>echte</a:t>
            </a:r>
            <a:r>
              <a:rPr lang="en-US" sz="3499" dirty="0">
                <a:solidFill>
                  <a:srgbClr val="FFFFFF"/>
                </a:solidFill>
                <a:latin typeface="Cabinet Grotesk"/>
                <a:ea typeface="Cabinet Grotesk"/>
                <a:cs typeface="Cabinet Grotesk"/>
                <a:sym typeface="Cabinet Grotesk"/>
              </a:rPr>
              <a:t> </a:t>
            </a:r>
            <a:r>
              <a:rPr lang="en-US" sz="3499" dirty="0" err="1">
                <a:solidFill>
                  <a:srgbClr val="FFFFFF"/>
                </a:solidFill>
                <a:latin typeface="Cabinet Grotesk"/>
                <a:ea typeface="Cabinet Grotesk"/>
                <a:cs typeface="Cabinet Grotesk"/>
                <a:sym typeface="Cabinet Grotesk"/>
              </a:rPr>
              <a:t>Paarse</a:t>
            </a:r>
            <a:r>
              <a:rPr lang="en-US" sz="3499" dirty="0">
                <a:solidFill>
                  <a:srgbClr val="FFFFFF"/>
                </a:solidFill>
                <a:latin typeface="Cabinet Grotesk"/>
                <a:ea typeface="Cabinet Grotesk"/>
                <a:cs typeface="Cabinet Grotesk"/>
                <a:sym typeface="Cabinet Grotesk"/>
              </a:rPr>
              <a:t> </a:t>
            </a:r>
            <a:r>
              <a:rPr lang="en-US" sz="3499" dirty="0" err="1">
                <a:solidFill>
                  <a:srgbClr val="FFFFFF"/>
                </a:solidFill>
                <a:latin typeface="Cabinet Grotesk"/>
                <a:ea typeface="Cabinet Grotesk"/>
                <a:cs typeface="Cabinet Grotesk"/>
                <a:sym typeface="Cabinet Grotesk"/>
              </a:rPr>
              <a:t>Vrijdag</a:t>
            </a:r>
            <a:r>
              <a:rPr lang="en-US" sz="3499" dirty="0">
                <a:solidFill>
                  <a:srgbClr val="FFFFFF"/>
                </a:solidFill>
                <a:latin typeface="Cabinet Grotesk"/>
                <a:ea typeface="Cabinet Grotesk"/>
                <a:cs typeface="Cabinet Grotesk"/>
                <a:sym typeface="Cabinet Grotesk"/>
              </a:rPr>
              <a:t> top 10.</a:t>
            </a:r>
          </a:p>
          <a:p>
            <a:pPr marL="755649" lvl="1" indent="-377824" algn="l">
              <a:lnSpc>
                <a:spcPts val="4899"/>
              </a:lnSpc>
              <a:buFont typeface="Arial"/>
              <a:buChar char="•"/>
            </a:pPr>
            <a:r>
              <a:rPr lang="en-US" sz="3499" dirty="0" err="1">
                <a:solidFill>
                  <a:srgbClr val="FFFFFF"/>
                </a:solidFill>
                <a:latin typeface="Cabinet Grotesk"/>
                <a:ea typeface="Cabinet Grotesk"/>
                <a:cs typeface="Cabinet Grotesk"/>
                <a:sym typeface="Cabinet Grotesk"/>
              </a:rPr>
              <a:t>Evaluatie</a:t>
            </a:r>
            <a:endParaRPr lang="en-US" sz="3499" dirty="0">
              <a:solidFill>
                <a:srgbClr val="FFFFFF"/>
              </a:solidFill>
              <a:latin typeface="Cabinet Grotesk"/>
              <a:ea typeface="Cabinet Grotesk"/>
              <a:cs typeface="Cabinet Grotesk"/>
              <a:sym typeface="Cabinet Grotesk"/>
            </a:endParaRPr>
          </a:p>
          <a:p>
            <a:pPr marL="755649" lvl="1" indent="-377824" algn="l">
              <a:lnSpc>
                <a:spcPts val="4899"/>
              </a:lnSpc>
              <a:buFont typeface="Arial"/>
              <a:buChar char="•"/>
            </a:pPr>
            <a:r>
              <a:rPr lang="en-US" sz="3499" dirty="0" err="1">
                <a:solidFill>
                  <a:srgbClr val="FFFFFF"/>
                </a:solidFill>
                <a:latin typeface="Cabinet Grotesk"/>
                <a:ea typeface="Cabinet Grotesk"/>
                <a:cs typeface="Cabinet Grotesk"/>
                <a:sym typeface="Cabinet Grotesk"/>
              </a:rPr>
              <a:t>Uitbreiding</a:t>
            </a:r>
            <a:endParaRPr lang="en-US" sz="3499" dirty="0">
              <a:solidFill>
                <a:srgbClr val="FFFFFF"/>
              </a:solidFill>
              <a:latin typeface="Cabinet Grotesk"/>
              <a:ea typeface="Cabinet Grotesk"/>
              <a:cs typeface="Cabinet Grotesk"/>
              <a:sym typeface="Cabinet Grotesk"/>
            </a:endParaRPr>
          </a:p>
        </p:txBody>
      </p:sp>
    </p:spTree>
    <p:extLst>
      <p:ext uri="{BB962C8B-B14F-4D97-AF65-F5344CB8AC3E}">
        <p14:creationId xmlns:p14="http://schemas.microsoft.com/office/powerpoint/2010/main" val="667387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Leerdoelen</a:t>
            </a:r>
          </a:p>
        </p:txBody>
      </p:sp>
      <p:sp>
        <p:nvSpPr>
          <p:cNvPr id="3" name="TextBox 3"/>
          <p:cNvSpPr txBox="1"/>
          <p:nvPr/>
        </p:nvSpPr>
        <p:spPr>
          <a:xfrm>
            <a:off x="1028700" y="3279775"/>
            <a:ext cx="16230600" cy="4372607"/>
          </a:xfrm>
          <a:prstGeom prst="rect">
            <a:avLst/>
          </a:prstGeom>
        </p:spPr>
        <p:txBody>
          <a:bodyPr lIns="0" tIns="0" rIns="0" bIns="0" rtlCol="0" anchor="t">
            <a:spAutoFit/>
          </a:bodyPr>
          <a:lstStyle/>
          <a:p>
            <a:pPr marL="755649" lvl="1" indent="-377824" algn="l">
              <a:lnSpc>
                <a:spcPts val="4899"/>
              </a:lnSpc>
              <a:buFont typeface="Arial"/>
              <a:buChar char="•"/>
            </a:pPr>
            <a:r>
              <a:rPr lang="nl-NL" sz="3499" dirty="0">
                <a:solidFill>
                  <a:srgbClr val="FFFFFF"/>
                </a:solidFill>
                <a:latin typeface="Cabinet Grotesk"/>
                <a:ea typeface="Cabinet Grotesk"/>
                <a:cs typeface="Cabinet Grotesk"/>
                <a:sym typeface="Cabinet Grotesk"/>
              </a:rPr>
              <a:t>Jullie leren dat iedereen uniek is en zichzelf mag zijn.</a:t>
            </a:r>
          </a:p>
          <a:p>
            <a:pPr marL="755649" lvl="1" indent="-377824" algn="l">
              <a:lnSpc>
                <a:spcPts val="4899"/>
              </a:lnSpc>
              <a:buFont typeface="Arial"/>
              <a:buChar char="•"/>
            </a:pPr>
            <a:r>
              <a:rPr lang="nl-NL" sz="3499" dirty="0">
                <a:solidFill>
                  <a:srgbClr val="FFFFFF"/>
                </a:solidFill>
                <a:latin typeface="Cabinet Grotesk"/>
                <a:ea typeface="Cabinet Grotesk"/>
                <a:cs typeface="Cabinet Grotesk"/>
                <a:sym typeface="Cabinet Grotesk"/>
              </a:rPr>
              <a:t>Jullie interpreteren de betekenis van nummers.</a:t>
            </a:r>
          </a:p>
          <a:p>
            <a:pPr marL="755649" lvl="1" indent="-377824" algn="l">
              <a:lnSpc>
                <a:spcPts val="4899"/>
              </a:lnSpc>
              <a:buFont typeface="Arial"/>
              <a:buChar char="•"/>
            </a:pPr>
            <a:r>
              <a:rPr lang="nl-NL" sz="3499" dirty="0">
                <a:solidFill>
                  <a:srgbClr val="FFFFFF"/>
                </a:solidFill>
                <a:latin typeface="Cabinet Grotesk"/>
                <a:ea typeface="Cabinet Grotesk"/>
                <a:cs typeface="Cabinet Grotesk"/>
                <a:sym typeface="Cabinet Grotesk"/>
              </a:rPr>
              <a:t>Jullie kunnen positieve kenmerken of interesses van een klasgenoot benoemen en hierover met elkaar in gesprek gaan.</a:t>
            </a:r>
          </a:p>
          <a:p>
            <a:pPr marL="755649" lvl="1" indent="-377824" algn="l">
              <a:lnSpc>
                <a:spcPts val="4899"/>
              </a:lnSpc>
              <a:buFont typeface="Arial"/>
              <a:buChar char="•"/>
            </a:pPr>
            <a:r>
              <a:rPr lang="nl-NL" sz="3499" dirty="0">
                <a:solidFill>
                  <a:srgbClr val="FFFFFF"/>
                </a:solidFill>
                <a:latin typeface="Cabinet Grotesk"/>
                <a:ea typeface="Cabinet Grotesk"/>
                <a:cs typeface="Cabinet Grotesk"/>
                <a:sym typeface="Cabinet Grotesk"/>
              </a:rPr>
              <a:t>Jullie tekenen je klasgenoot en laten daarmee zien dat verschillen tussen mensen er mogen zijn en worden gewaardeerd.</a:t>
            </a:r>
          </a:p>
          <a:p>
            <a:pPr marL="755649" lvl="1" indent="-377824" algn="l">
              <a:lnSpc>
                <a:spcPts val="4899"/>
              </a:lnSpc>
              <a:buFont typeface="Arial"/>
              <a:buChar char="•"/>
            </a:pPr>
            <a:endParaRPr lang="nl-NL" sz="3499" dirty="0">
              <a:solidFill>
                <a:srgbClr val="FFFFFF"/>
              </a:solidFill>
              <a:latin typeface="Cabinet Grotesk"/>
              <a:ea typeface="Cabinet Grotesk"/>
              <a:cs typeface="Cabinet Grotesk"/>
              <a:sym typeface="Cabinet Grotesk"/>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Voorleesverhaal</a:t>
            </a:r>
          </a:p>
        </p:txBody>
      </p:sp>
      <p:pic>
        <p:nvPicPr>
          <p:cNvPr id="3" name="Online Media 2" title="Audioverhaal ’Bovenbouw – Filipe en Paarse Vrijdag'">
            <a:hlinkClick r:id="" action="ppaction://media"/>
            <a:extLst>
              <a:ext uri="{FF2B5EF4-FFF2-40B4-BE49-F238E27FC236}">
                <a16:creationId xmlns:a16="http://schemas.microsoft.com/office/drawing/2014/main" id="{0F6AD1C5-F90A-B337-B369-CF4B7480672D}"/>
              </a:ext>
            </a:extLst>
          </p:cNvPr>
          <p:cNvPicPr>
            <a:picLocks noRot="1" noChangeAspect="1"/>
          </p:cNvPicPr>
          <p:nvPr>
            <a:videoFile r:link="rId1"/>
          </p:nvPr>
        </p:nvPicPr>
        <p:blipFill>
          <a:blip r:embed="rId4"/>
          <a:stretch>
            <a:fillRect/>
          </a:stretch>
        </p:blipFill>
        <p:spPr>
          <a:xfrm>
            <a:off x="2940843" y="2430000"/>
            <a:ext cx="12406313" cy="69888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nl-NL" sz="4999" b="1" dirty="0">
                <a:solidFill>
                  <a:srgbClr val="FFFFFF"/>
                </a:solidFill>
                <a:latin typeface="Cabinet Grotesk Heavy"/>
                <a:ea typeface="Cabinet Grotesk Heavy"/>
                <a:cs typeface="Cabinet Grotesk Heavy"/>
                <a:sym typeface="Cabinet Grotesk Heavy"/>
              </a:rPr>
              <a:t>DE ENIGE ECHTE PAARSE VRIJDAG TOP 1</a:t>
            </a:r>
            <a:endParaRPr lang="en-US" sz="4999" b="1" dirty="0">
              <a:solidFill>
                <a:srgbClr val="FFFFFF"/>
              </a:solidFill>
              <a:latin typeface="Cabinet Grotesk Heavy"/>
              <a:ea typeface="Cabinet Grotesk Heavy"/>
              <a:cs typeface="Cabinet Grotesk Heavy"/>
              <a:sym typeface="Cabinet Grotesk Heavy"/>
            </a:endParaRPr>
          </a:p>
        </p:txBody>
      </p:sp>
      <p:sp>
        <p:nvSpPr>
          <p:cNvPr id="3" name="TextBox 3"/>
          <p:cNvSpPr txBox="1"/>
          <p:nvPr/>
        </p:nvSpPr>
        <p:spPr>
          <a:xfrm>
            <a:off x="1028700" y="2237470"/>
            <a:ext cx="16230600" cy="5000984"/>
          </a:xfrm>
          <a:prstGeom prst="rect">
            <a:avLst/>
          </a:prstGeom>
        </p:spPr>
        <p:txBody>
          <a:bodyPr lIns="0" tIns="0" rIns="0" bIns="0" rtlCol="0" anchor="t">
            <a:spAutoFit/>
          </a:bodyPr>
          <a:lstStyle/>
          <a:p>
            <a:pPr algn="l">
              <a:lnSpc>
                <a:spcPts val="4900"/>
              </a:lnSpc>
            </a:pPr>
            <a:r>
              <a:rPr lang="en-US" sz="3500" b="1" dirty="0">
                <a:solidFill>
                  <a:srgbClr val="FFFFFF"/>
                </a:solidFill>
                <a:latin typeface="Cabinet Grotesk Medium"/>
                <a:ea typeface="Cabinet Grotesk Medium"/>
                <a:cs typeface="Cabinet Grotesk Medium"/>
                <a:sym typeface="Cabinet Grotesk Medium"/>
              </a:rPr>
              <a:t>Elk </a:t>
            </a:r>
            <a:r>
              <a:rPr lang="en-US" sz="3500" b="1" dirty="0" err="1">
                <a:solidFill>
                  <a:srgbClr val="FFFFFF"/>
                </a:solidFill>
                <a:latin typeface="Cabinet Grotesk Medium"/>
                <a:ea typeface="Cabinet Grotesk Medium"/>
                <a:cs typeface="Cabinet Grotesk Medium"/>
                <a:sym typeface="Cabinet Grotesk Medium"/>
              </a:rPr>
              <a:t>groepje</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maakt</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hun</a:t>
            </a:r>
            <a:r>
              <a:rPr lang="en-US" sz="3500" b="1" dirty="0">
                <a:solidFill>
                  <a:srgbClr val="FFFFFF"/>
                </a:solidFill>
                <a:latin typeface="Cabinet Grotesk Medium"/>
                <a:ea typeface="Cabinet Grotesk Medium"/>
                <a:cs typeface="Cabinet Grotesk Medium"/>
                <a:sym typeface="Cabinet Grotesk Medium"/>
              </a:rPr>
              <a:t> eigen top 3!</a:t>
            </a:r>
          </a:p>
          <a:p>
            <a:pPr algn="l">
              <a:lnSpc>
                <a:spcPts val="4900"/>
              </a:lnSpc>
            </a:pPr>
            <a:endParaRPr lang="en-US" sz="3500" b="1" dirty="0">
              <a:solidFill>
                <a:srgbClr val="FFFFFF"/>
              </a:solidFill>
              <a:latin typeface="Cabinet Grotesk Medium"/>
              <a:ea typeface="Cabinet Grotesk Medium"/>
              <a:cs typeface="Cabinet Grotesk Medium"/>
              <a:sym typeface="Cabinet Grotesk Medium"/>
            </a:endParaRPr>
          </a:p>
          <a:p>
            <a:pPr marL="755649" lvl="1" indent="-377824">
              <a:lnSpc>
                <a:spcPts val="4899"/>
              </a:lnSpc>
              <a:buFont typeface="Arial"/>
              <a:buChar char="•"/>
            </a:pPr>
            <a:r>
              <a:rPr lang="nl-NL" sz="3499" dirty="0">
                <a:solidFill>
                  <a:srgbClr val="FFFFFF"/>
                </a:solidFill>
                <a:latin typeface="Cabinet Grotesk"/>
                <a:ea typeface="Cabinet Grotesk"/>
                <a:cs typeface="Cabinet Grotesk"/>
                <a:sym typeface="Cabinet Grotesk"/>
              </a:rPr>
              <a:t>Zoek de songteksten van de nummers op. </a:t>
            </a:r>
          </a:p>
          <a:p>
            <a:pPr marL="755649" lvl="1" indent="-377824">
              <a:lnSpc>
                <a:spcPts val="4899"/>
              </a:lnSpc>
              <a:buFont typeface="Arial"/>
              <a:buChar char="•"/>
            </a:pPr>
            <a:r>
              <a:rPr lang="nl-NL" sz="3499" dirty="0">
                <a:solidFill>
                  <a:srgbClr val="FFFFFF"/>
                </a:solidFill>
                <a:latin typeface="Cabinet Grotesk"/>
                <a:ea typeface="Cabinet Grotesk"/>
                <a:cs typeface="Cabinet Grotesk"/>
                <a:sym typeface="Cabinet Grotesk"/>
              </a:rPr>
              <a:t>Welk nummer vind jij het beste bij Paarse Vrijdag passen?</a:t>
            </a:r>
          </a:p>
          <a:p>
            <a:pPr marL="755649" lvl="1" indent="-377824">
              <a:lnSpc>
                <a:spcPts val="4899"/>
              </a:lnSpc>
              <a:buFont typeface="Arial"/>
              <a:buChar char="•"/>
            </a:pPr>
            <a:r>
              <a:rPr lang="nl-NL" sz="3499" dirty="0">
                <a:solidFill>
                  <a:srgbClr val="FFFFFF"/>
                </a:solidFill>
                <a:latin typeface="Cabinet Grotesk"/>
                <a:ea typeface="Cabinet Grotesk"/>
                <a:cs typeface="Cabinet Grotesk"/>
                <a:sym typeface="Cabinet Grotesk"/>
              </a:rPr>
              <a:t>Waarom heb je deze nummers gekozen?</a:t>
            </a:r>
          </a:p>
          <a:p>
            <a:pPr marL="755649" lvl="1" indent="-377824">
              <a:lnSpc>
                <a:spcPts val="4899"/>
              </a:lnSpc>
              <a:buFont typeface="Arial"/>
              <a:buChar char="•"/>
            </a:pPr>
            <a:r>
              <a:rPr lang="nl-NL" sz="3499" dirty="0">
                <a:solidFill>
                  <a:srgbClr val="FFFFFF"/>
                </a:solidFill>
                <a:latin typeface="Cabinet Grotesk"/>
                <a:ea typeface="Cabinet Grotesk"/>
                <a:cs typeface="Cabinet Grotesk"/>
                <a:sym typeface="Cabinet Grotesk"/>
              </a:rPr>
              <a:t>Wat spreekt je aan in de tekst of boodschap van het nummer?</a:t>
            </a:r>
          </a:p>
          <a:p>
            <a:pPr marL="755649" lvl="1" indent="-377824">
              <a:lnSpc>
                <a:spcPts val="4899"/>
              </a:lnSpc>
              <a:buFont typeface="Arial"/>
              <a:buChar char="•"/>
            </a:pPr>
            <a:r>
              <a:rPr lang="nl-NL" sz="3499" dirty="0">
                <a:solidFill>
                  <a:srgbClr val="FFFFFF"/>
                </a:solidFill>
                <a:latin typeface="Cabinet Grotesk"/>
                <a:ea typeface="Cabinet Grotesk"/>
                <a:cs typeface="Cabinet Grotesk"/>
                <a:sym typeface="Cabinet Grotesk"/>
              </a:rPr>
              <a:t>Als iedereen een top 3 heeft gemaakt, kunnen jullie samen bekijken welke nummers het populairst zijn in de klas</a:t>
            </a:r>
            <a:endParaRPr lang="en-US" sz="3499" dirty="0">
              <a:solidFill>
                <a:srgbClr val="FFFFFF"/>
              </a:solidFill>
              <a:latin typeface="Cabinet Grotesk"/>
              <a:ea typeface="Cabinet Grotesk"/>
              <a:cs typeface="Cabinet Grotesk"/>
              <a:sym typeface="Cabinet Grotesk"/>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85825"/>
            <a:ext cx="16230600" cy="901700"/>
          </a:xfrm>
          <a:prstGeom prst="rect">
            <a:avLst/>
          </a:prstGeom>
        </p:spPr>
        <p:txBody>
          <a:bodyPr lIns="0" tIns="0" rIns="0" bIns="0" rtlCol="0" anchor="t">
            <a:spAutoFit/>
          </a:bodyPr>
          <a:lstStyle/>
          <a:p>
            <a:pPr algn="ctr">
              <a:lnSpc>
                <a:spcPts val="7000"/>
              </a:lnSpc>
            </a:pPr>
            <a:r>
              <a:rPr lang="en-US" sz="5000" b="1">
                <a:solidFill>
                  <a:srgbClr val="FFFFFF"/>
                </a:solidFill>
                <a:latin typeface="Cabinet Grotesk Heavy"/>
                <a:ea typeface="Cabinet Grotesk Heavy"/>
                <a:cs typeface="Cabinet Grotesk Heavy"/>
                <a:sym typeface="Cabinet Grotesk Heavy"/>
              </a:rPr>
              <a:t>Evaluatie </a:t>
            </a:r>
          </a:p>
        </p:txBody>
      </p:sp>
      <p:sp>
        <p:nvSpPr>
          <p:cNvPr id="3" name="TextBox 3"/>
          <p:cNvSpPr txBox="1"/>
          <p:nvPr/>
        </p:nvSpPr>
        <p:spPr>
          <a:xfrm>
            <a:off x="1028700" y="4773613"/>
            <a:ext cx="16230600" cy="635000"/>
          </a:xfrm>
          <a:prstGeom prst="rect">
            <a:avLst/>
          </a:prstGeom>
        </p:spPr>
        <p:txBody>
          <a:bodyPr lIns="0" tIns="0" rIns="0" bIns="0" rtlCol="0" anchor="t">
            <a:spAutoFit/>
          </a:bodyPr>
          <a:lstStyle/>
          <a:p>
            <a:pPr algn="ctr">
              <a:lnSpc>
                <a:spcPts val="4900"/>
              </a:lnSpc>
            </a:pPr>
            <a:r>
              <a:rPr lang="en-US" sz="3500" b="1">
                <a:solidFill>
                  <a:srgbClr val="FFFFFF"/>
                </a:solidFill>
                <a:latin typeface="Cabinet Grotesk Medium"/>
                <a:ea typeface="Cabinet Grotesk Medium"/>
                <a:cs typeface="Cabinet Grotesk Medium"/>
                <a:sym typeface="Cabinet Grotesk Medium"/>
              </a:rPr>
              <a:t>Wat heb je geleerd deze 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dirty="0" err="1">
                <a:solidFill>
                  <a:srgbClr val="FFFFFF"/>
                </a:solidFill>
                <a:latin typeface="Cabinet Grotesk Heavy"/>
                <a:ea typeface="Cabinet Grotesk Heavy"/>
                <a:cs typeface="Cabinet Grotesk Heavy"/>
                <a:sym typeface="Cabinet Grotesk Heavy"/>
              </a:rPr>
              <a:t>Uitbreiding</a:t>
            </a:r>
            <a:r>
              <a:rPr lang="en-US" sz="4999" b="1" dirty="0">
                <a:solidFill>
                  <a:srgbClr val="FFFFFF"/>
                </a:solidFill>
                <a:latin typeface="Cabinet Grotesk Heavy"/>
                <a:ea typeface="Cabinet Grotesk Heavy"/>
                <a:cs typeface="Cabinet Grotesk Heavy"/>
                <a:sym typeface="Cabinet Grotesk Heavy"/>
              </a:rPr>
              <a:t> – Film </a:t>
            </a:r>
            <a:r>
              <a:rPr lang="en-US" sz="4999" b="1" dirty="0" err="1">
                <a:solidFill>
                  <a:srgbClr val="FFFFFF"/>
                </a:solidFill>
                <a:latin typeface="Cabinet Grotesk Heavy"/>
                <a:ea typeface="Cabinet Grotesk Heavy"/>
                <a:cs typeface="Cabinet Grotesk Heavy"/>
                <a:sym typeface="Cabinet Grotesk Heavy"/>
              </a:rPr>
              <a:t>en</a:t>
            </a:r>
            <a:r>
              <a:rPr lang="en-US" sz="4999" b="1" dirty="0">
                <a:solidFill>
                  <a:srgbClr val="FFFFFF"/>
                </a:solidFill>
                <a:latin typeface="Cabinet Grotesk Heavy"/>
                <a:ea typeface="Cabinet Grotesk Heavy"/>
                <a:cs typeface="Cabinet Grotesk Heavy"/>
                <a:sym typeface="Cabinet Grotesk Heavy"/>
              </a:rPr>
              <a:t> </a:t>
            </a:r>
            <a:r>
              <a:rPr lang="en-US" sz="4999" b="1" dirty="0" err="1">
                <a:solidFill>
                  <a:srgbClr val="FFFFFF"/>
                </a:solidFill>
                <a:latin typeface="Cabinet Grotesk Heavy"/>
                <a:ea typeface="Cabinet Grotesk Heavy"/>
                <a:cs typeface="Cabinet Grotesk Heavy"/>
                <a:sym typeface="Cabinet Grotesk Heavy"/>
              </a:rPr>
              <a:t>gedichtopdracht</a:t>
            </a:r>
            <a:endParaRPr lang="en-US" sz="4999" b="1" dirty="0">
              <a:solidFill>
                <a:srgbClr val="FFFFFF"/>
              </a:solidFill>
              <a:latin typeface="Cabinet Grotesk Heavy"/>
              <a:ea typeface="Cabinet Grotesk Heavy"/>
              <a:cs typeface="Cabinet Grotesk Heavy"/>
              <a:sym typeface="Cabinet Grotesk Heavy"/>
            </a:endParaRPr>
          </a:p>
        </p:txBody>
      </p:sp>
      <p:pic>
        <p:nvPicPr>
          <p:cNvPr id="4" name="Online Media 3" title="Het is vandaag Paarse Vrijdag!">
            <a:hlinkClick r:id="" action="ppaction://media"/>
            <a:extLst>
              <a:ext uri="{FF2B5EF4-FFF2-40B4-BE49-F238E27FC236}">
                <a16:creationId xmlns:a16="http://schemas.microsoft.com/office/drawing/2014/main" id="{855BD3E5-B427-CC0B-7276-780AB559DB97}"/>
              </a:ext>
            </a:extLst>
          </p:cNvPr>
          <p:cNvPicPr>
            <a:picLocks noRot="1" noChangeAspect="1"/>
          </p:cNvPicPr>
          <p:nvPr>
            <a:videoFile r:link="rId1"/>
          </p:nvPr>
        </p:nvPicPr>
        <p:blipFill>
          <a:blip r:embed="rId4"/>
          <a:stretch>
            <a:fillRect/>
          </a:stretch>
        </p:blipFill>
        <p:spPr>
          <a:xfrm>
            <a:off x="3048000" y="2705100"/>
            <a:ext cx="12192000" cy="6883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a:extLst>
            <a:ext uri="{FF2B5EF4-FFF2-40B4-BE49-F238E27FC236}">
              <a16:creationId xmlns:a16="http://schemas.microsoft.com/office/drawing/2014/main" id="{A7A84863-D9BD-8731-63AD-11DDFA0291DF}"/>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92775231-338D-DF38-A7C1-E9AA651B2B96}"/>
              </a:ext>
            </a:extLst>
          </p:cNvPr>
          <p:cNvSpPr txBox="1"/>
          <p:nvPr/>
        </p:nvSpPr>
        <p:spPr>
          <a:xfrm>
            <a:off x="1028700" y="885825"/>
            <a:ext cx="16230600" cy="860620"/>
          </a:xfrm>
          <a:prstGeom prst="rect">
            <a:avLst/>
          </a:prstGeom>
        </p:spPr>
        <p:txBody>
          <a:bodyPr lIns="0" tIns="0" rIns="0" bIns="0" rtlCol="0" anchor="t">
            <a:spAutoFit/>
          </a:bodyPr>
          <a:lstStyle/>
          <a:p>
            <a:pPr algn="ctr">
              <a:lnSpc>
                <a:spcPts val="7000"/>
              </a:lnSpc>
            </a:pPr>
            <a:r>
              <a:rPr lang="en-US" sz="5000" b="1" dirty="0" err="1">
                <a:solidFill>
                  <a:srgbClr val="FFFFFF"/>
                </a:solidFill>
                <a:latin typeface="Cabinet Grotesk Heavy"/>
                <a:ea typeface="Cabinet Grotesk Heavy"/>
                <a:cs typeface="Cabinet Grotesk Heavy"/>
                <a:sym typeface="Cabinet Grotesk Heavy"/>
              </a:rPr>
              <a:t>Gedicht</a:t>
            </a:r>
            <a:r>
              <a:rPr lang="en-US" sz="5000" b="1" dirty="0">
                <a:solidFill>
                  <a:srgbClr val="FFFFFF"/>
                </a:solidFill>
                <a:latin typeface="Cabinet Grotesk Heavy"/>
                <a:ea typeface="Cabinet Grotesk Heavy"/>
                <a:cs typeface="Cabinet Grotesk Heavy"/>
                <a:sym typeface="Cabinet Grotesk Heavy"/>
              </a:rPr>
              <a:t> </a:t>
            </a:r>
            <a:r>
              <a:rPr lang="en-US" sz="5000" b="1" dirty="0" err="1">
                <a:solidFill>
                  <a:srgbClr val="FFFFFF"/>
                </a:solidFill>
                <a:latin typeface="Cabinet Grotesk Heavy"/>
                <a:ea typeface="Cabinet Grotesk Heavy"/>
                <a:cs typeface="Cabinet Grotesk Heavy"/>
                <a:sym typeface="Cabinet Grotesk Heavy"/>
              </a:rPr>
              <a:t>schrijven</a:t>
            </a:r>
            <a:r>
              <a:rPr lang="en-US" sz="5000" b="1" dirty="0">
                <a:solidFill>
                  <a:srgbClr val="FFFFFF"/>
                </a:solidFill>
                <a:latin typeface="Cabinet Grotesk Heavy"/>
                <a:ea typeface="Cabinet Grotesk Heavy"/>
                <a:cs typeface="Cabinet Grotesk Heavy"/>
                <a:sym typeface="Cabinet Grotesk Heavy"/>
              </a:rPr>
              <a:t> </a:t>
            </a:r>
          </a:p>
        </p:txBody>
      </p:sp>
      <p:sp>
        <p:nvSpPr>
          <p:cNvPr id="3" name="TextBox 3">
            <a:extLst>
              <a:ext uri="{FF2B5EF4-FFF2-40B4-BE49-F238E27FC236}">
                <a16:creationId xmlns:a16="http://schemas.microsoft.com/office/drawing/2014/main" id="{94131BF3-120B-76DD-AA64-39725527A4E8}"/>
              </a:ext>
            </a:extLst>
          </p:cNvPr>
          <p:cNvSpPr txBox="1"/>
          <p:nvPr/>
        </p:nvSpPr>
        <p:spPr>
          <a:xfrm>
            <a:off x="1028700" y="4773613"/>
            <a:ext cx="16230600" cy="1859163"/>
          </a:xfrm>
          <a:prstGeom prst="rect">
            <a:avLst/>
          </a:prstGeom>
        </p:spPr>
        <p:txBody>
          <a:bodyPr lIns="0" tIns="0" rIns="0" bIns="0" rtlCol="0" anchor="t">
            <a:spAutoFit/>
          </a:bodyPr>
          <a:lstStyle/>
          <a:p>
            <a:pPr marL="514350" indent="-514350" algn="ctr">
              <a:lnSpc>
                <a:spcPts val="4900"/>
              </a:lnSpc>
              <a:buFont typeface="+mj-lt"/>
              <a:buAutoNum type="arabicPeriod"/>
            </a:pPr>
            <a:r>
              <a:rPr lang="nl-NL" sz="3500" b="1" dirty="0">
                <a:solidFill>
                  <a:srgbClr val="FFFFFF"/>
                </a:solidFill>
                <a:latin typeface="Cabinet Grotesk Medium"/>
                <a:ea typeface="Cabinet Grotesk Medium"/>
                <a:cs typeface="Cabinet Grotesk Medium"/>
                <a:sym typeface="Cabinet Grotesk Medium"/>
              </a:rPr>
              <a:t>Wat betekent Paarse Vrijdag voor jou? </a:t>
            </a:r>
          </a:p>
          <a:p>
            <a:pPr marL="514350" indent="-514350" algn="ctr">
              <a:lnSpc>
                <a:spcPts val="4900"/>
              </a:lnSpc>
              <a:buFont typeface="+mj-lt"/>
              <a:buAutoNum type="arabicPeriod"/>
            </a:pPr>
            <a:r>
              <a:rPr lang="nl-NL" sz="3500" b="1" dirty="0">
                <a:solidFill>
                  <a:srgbClr val="FFFFFF"/>
                </a:solidFill>
                <a:latin typeface="Cabinet Grotesk Medium"/>
                <a:ea typeface="Cabinet Grotesk Medium"/>
                <a:cs typeface="Cabinet Grotesk Medium"/>
                <a:sym typeface="Cabinet Grotesk Medium"/>
              </a:rPr>
              <a:t>Wanneer voel jij je gezien of geaccepteerd op school? </a:t>
            </a:r>
          </a:p>
          <a:p>
            <a:pPr marL="514350" indent="-514350" algn="ctr">
              <a:lnSpc>
                <a:spcPts val="4900"/>
              </a:lnSpc>
              <a:buFont typeface="+mj-lt"/>
              <a:buAutoNum type="arabicPeriod"/>
            </a:pPr>
            <a:r>
              <a:rPr lang="nl-NL" sz="3500" b="1" dirty="0">
                <a:solidFill>
                  <a:srgbClr val="FFFFFF"/>
                </a:solidFill>
                <a:latin typeface="Cabinet Grotesk Medium"/>
                <a:ea typeface="Cabinet Grotesk Medium"/>
                <a:cs typeface="Cabinet Grotesk Medium"/>
                <a:sym typeface="Cabinet Grotesk Medium"/>
              </a:rPr>
              <a:t> Hoe kun jij laten zien dat iedereen welkom is, ongeacht wie iemand is?</a:t>
            </a:r>
            <a:endParaRPr lang="en-US" sz="3500" b="1" dirty="0">
              <a:solidFill>
                <a:srgbClr val="FFFFFF"/>
              </a:solidFill>
              <a:latin typeface="Cabinet Grotesk Medium"/>
              <a:ea typeface="Cabinet Grotesk Medium"/>
              <a:cs typeface="Cabinet Grotesk Medium"/>
              <a:sym typeface="Cabinet Grotesk Medium"/>
            </a:endParaRPr>
          </a:p>
        </p:txBody>
      </p:sp>
    </p:spTree>
    <p:extLst>
      <p:ext uri="{BB962C8B-B14F-4D97-AF65-F5344CB8AC3E}">
        <p14:creationId xmlns:p14="http://schemas.microsoft.com/office/powerpoint/2010/main" val="8390478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9E2C31-F9D7-4E2E-BD37-F891F49C6DA8}">
  <ds:schemaRefs>
    <ds:schemaRef ds:uri="http://purl.org/dc/elements/1.1/"/>
    <ds:schemaRef ds:uri="http://schemas.microsoft.com/office/infopath/2007/PartnerControls"/>
    <ds:schemaRef ds:uri="f62a52bf-34c4-4048-b09c-58a25362e64f"/>
    <ds:schemaRef ds:uri="http://www.w3.org/XML/1998/namespace"/>
    <ds:schemaRef ds:uri="http://schemas.microsoft.com/office/2006/documentManagement/types"/>
    <ds:schemaRef ds:uri="http://schemas.microsoft.com/office/2006/metadata/properties"/>
    <ds:schemaRef ds:uri="22171aab-d911-466e-ad67-bf8a68927320"/>
    <ds:schemaRef ds:uri="http://purl.org/dc/terms/"/>
    <ds:schemaRef ds:uri="http://schemas.openxmlformats.org/package/2006/metadata/core-properties"/>
    <ds:schemaRef ds:uri="10580ea0-1ad5-482f-b20c-614d71681fd6"/>
    <ds:schemaRef ds:uri="http://purl.org/dc/dcmitype/"/>
  </ds:schemaRefs>
</ds:datastoreItem>
</file>

<file path=customXml/itemProps2.xml><?xml version="1.0" encoding="utf-8"?>
<ds:datastoreItem xmlns:ds="http://schemas.openxmlformats.org/officeDocument/2006/customXml" ds:itemID="{F65853AA-D1B7-402D-B088-66F342DA8CBF}">
  <ds:schemaRefs>
    <ds:schemaRef ds:uri="http://schemas.microsoft.com/sharepoint/v3/contenttype/forms"/>
  </ds:schemaRefs>
</ds:datastoreItem>
</file>

<file path=customXml/itemProps3.xml><?xml version="1.0" encoding="utf-8"?>
<ds:datastoreItem xmlns:ds="http://schemas.openxmlformats.org/officeDocument/2006/customXml" ds:itemID="{148829CD-6087-4321-A808-687383694D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80ea0-1ad5-482f-b20c-614d71681fd6"/>
    <ds:schemaRef ds:uri="f62a52bf-34c4-4048-b09c-58a25362e64f"/>
    <ds:schemaRef ds:uri="22171aab-d911-466e-ad67-bf8a689273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28</TotalTime>
  <Words>415</Words>
  <Application>Microsoft Office PowerPoint</Application>
  <PresentationFormat>Custom</PresentationFormat>
  <Paragraphs>45</Paragraphs>
  <Slides>9</Slides>
  <Notes>3</Notes>
  <HiddenSlides>0</HiddenSlides>
  <MMClips>2</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Kleur Powerpoint 1 - Doe mee(r) met Paarse Vrijdag in de klas</dc:title>
  <cp:lastModifiedBy>Tuyet Stooker</cp:lastModifiedBy>
  <cp:revision>5</cp:revision>
  <dcterms:created xsi:type="dcterms:W3CDTF">2006-08-16T00:00:00Z</dcterms:created>
  <dcterms:modified xsi:type="dcterms:W3CDTF">2026-09-02T08:57:25Z</dcterms:modified>
  <dc:identifier>DAHRVhgg4zQ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y fmtid="{D5CDD505-2E9C-101B-9397-08002B2CF9AE}" pid="3" name="MediaServiceImageTags">
    <vt:lpwstr/>
  </property>
</Properties>
</file>