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26"/>
  </p:notesMasterIdLst>
  <p:sldIdLst>
    <p:sldId id="261" r:id="rId5"/>
    <p:sldId id="256" r:id="rId6"/>
    <p:sldId id="262" r:id="rId7"/>
    <p:sldId id="265" r:id="rId8"/>
    <p:sldId id="266" r:id="rId9"/>
    <p:sldId id="267" r:id="rId10"/>
    <p:sldId id="268" r:id="rId11"/>
    <p:sldId id="263" r:id="rId12"/>
    <p:sldId id="270" r:id="rId13"/>
    <p:sldId id="289" r:id="rId14"/>
    <p:sldId id="288" r:id="rId15"/>
    <p:sldId id="290" r:id="rId16"/>
    <p:sldId id="274" r:id="rId17"/>
    <p:sldId id="291" r:id="rId18"/>
    <p:sldId id="292" r:id="rId19"/>
    <p:sldId id="257" r:id="rId20"/>
    <p:sldId id="285" r:id="rId21"/>
    <p:sldId id="258" r:id="rId22"/>
    <p:sldId id="287" r:id="rId23"/>
    <p:sldId id="260" r:id="rId24"/>
    <p:sldId id="278"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A7FBC"/>
    <a:srgbClr val="542C7A"/>
    <a:srgbClr val="9B57D3"/>
    <a:srgbClr val="B3A0C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A7A886-6364-482F-9539-E7C7457FE0E6}" v="17" dt="2025-12-01T15:34:56.69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22" autoAdjust="0"/>
    <p:restoredTop sz="82192" autoAdjust="0"/>
  </p:normalViewPr>
  <p:slideViewPr>
    <p:cSldViewPr snapToGrid="0">
      <p:cViewPr varScale="1">
        <p:scale>
          <a:sx n="103" d="100"/>
          <a:sy n="103" d="100"/>
        </p:scale>
        <p:origin x="1208" y="1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oen Horvers" userId="df1976c7-6fa0-4bdc-ac30-855cb7dd0b77" providerId="ADAL" clId="{F7EA31D4-1159-485B-BD35-5413FA177DD0}"/>
    <pc:docChg chg="custSel delSld modSld">
      <pc:chgData name="Jeroen Horvers" userId="df1976c7-6fa0-4bdc-ac30-855cb7dd0b77" providerId="ADAL" clId="{F7EA31D4-1159-485B-BD35-5413FA177DD0}" dt="2025-12-01T15:37:20.555" v="375" actId="20577"/>
      <pc:docMkLst>
        <pc:docMk/>
      </pc:docMkLst>
      <pc:sldChg chg="addSp delSp modSp mod">
        <pc:chgData name="Jeroen Horvers" userId="df1976c7-6fa0-4bdc-ac30-855cb7dd0b77" providerId="ADAL" clId="{F7EA31D4-1159-485B-BD35-5413FA177DD0}" dt="2025-12-01T15:26:48.678" v="204" actId="1076"/>
        <pc:sldMkLst>
          <pc:docMk/>
          <pc:sldMk cId="2308155642" sldId="257"/>
        </pc:sldMkLst>
        <pc:picChg chg="add mod">
          <ac:chgData name="Jeroen Horvers" userId="df1976c7-6fa0-4bdc-ac30-855cb7dd0b77" providerId="ADAL" clId="{F7EA31D4-1159-485B-BD35-5413FA177DD0}" dt="2025-12-01T15:26:48.678" v="204" actId="1076"/>
          <ac:picMkLst>
            <pc:docMk/>
            <pc:sldMk cId="2308155642" sldId="257"/>
            <ac:picMk id="2" creationId="{498354B9-759E-694B-ACC7-CAECD2C58C93}"/>
          </ac:picMkLst>
        </pc:picChg>
        <pc:picChg chg="del">
          <ac:chgData name="Jeroen Horvers" userId="df1976c7-6fa0-4bdc-ac30-855cb7dd0b77" providerId="ADAL" clId="{F7EA31D4-1159-485B-BD35-5413FA177DD0}" dt="2025-12-01T15:15:04.443" v="143" actId="478"/>
          <ac:picMkLst>
            <pc:docMk/>
            <pc:sldMk cId="2308155642" sldId="257"/>
            <ac:picMk id="4" creationId="{850128C8-A511-BD60-2CA3-393CF349119E}"/>
          </ac:picMkLst>
        </pc:picChg>
      </pc:sldChg>
      <pc:sldChg chg="addSp delSp modSp mod">
        <pc:chgData name="Jeroen Horvers" userId="df1976c7-6fa0-4bdc-ac30-855cb7dd0b77" providerId="ADAL" clId="{F7EA31D4-1159-485B-BD35-5413FA177DD0}" dt="2025-12-01T15:26:33.131" v="202" actId="1076"/>
        <pc:sldMkLst>
          <pc:docMk/>
          <pc:sldMk cId="2652857528" sldId="258"/>
        </pc:sldMkLst>
        <pc:picChg chg="del">
          <ac:chgData name="Jeroen Horvers" userId="df1976c7-6fa0-4bdc-ac30-855cb7dd0b77" providerId="ADAL" clId="{F7EA31D4-1159-485B-BD35-5413FA177DD0}" dt="2025-12-01T15:17:10.817" v="195" actId="478"/>
          <ac:picMkLst>
            <pc:docMk/>
            <pc:sldMk cId="2652857528" sldId="258"/>
            <ac:picMk id="2" creationId="{5B04F323-C078-75F6-02CC-F4BF70A30E94}"/>
          </ac:picMkLst>
        </pc:picChg>
        <pc:picChg chg="add del mod">
          <ac:chgData name="Jeroen Horvers" userId="df1976c7-6fa0-4bdc-ac30-855cb7dd0b77" providerId="ADAL" clId="{F7EA31D4-1159-485B-BD35-5413FA177DD0}" dt="2025-12-01T15:26:29.654" v="200" actId="478"/>
          <ac:picMkLst>
            <pc:docMk/>
            <pc:sldMk cId="2652857528" sldId="258"/>
            <ac:picMk id="4" creationId="{9BB2009A-F3E9-7A04-852E-B8844DB2D326}"/>
          </ac:picMkLst>
        </pc:picChg>
        <pc:picChg chg="add mod">
          <ac:chgData name="Jeroen Horvers" userId="df1976c7-6fa0-4bdc-ac30-855cb7dd0b77" providerId="ADAL" clId="{F7EA31D4-1159-485B-BD35-5413FA177DD0}" dt="2025-12-01T15:26:33.131" v="202" actId="1076"/>
          <ac:picMkLst>
            <pc:docMk/>
            <pc:sldMk cId="2652857528" sldId="258"/>
            <ac:picMk id="5" creationId="{5450142E-3435-0B8F-298D-4F52A8AB8EEE}"/>
          </ac:picMkLst>
        </pc:picChg>
      </pc:sldChg>
      <pc:sldChg chg="delSp modSp mod">
        <pc:chgData name="Jeroen Horvers" userId="df1976c7-6fa0-4bdc-ac30-855cb7dd0b77" providerId="ADAL" clId="{F7EA31D4-1159-485B-BD35-5413FA177DD0}" dt="2025-12-01T14:55:38.806" v="51" actId="20577"/>
        <pc:sldMkLst>
          <pc:docMk/>
          <pc:sldMk cId="3088385610" sldId="260"/>
        </pc:sldMkLst>
        <pc:spChg chg="mod">
          <ac:chgData name="Jeroen Horvers" userId="df1976c7-6fa0-4bdc-ac30-855cb7dd0b77" providerId="ADAL" clId="{F7EA31D4-1159-485B-BD35-5413FA177DD0}" dt="2025-12-01T14:55:38.806" v="51" actId="20577"/>
          <ac:spMkLst>
            <pc:docMk/>
            <pc:sldMk cId="3088385610" sldId="260"/>
            <ac:spMk id="15" creationId="{314F07F2-C0B2-8284-657B-004EF510A357}"/>
          </ac:spMkLst>
        </pc:spChg>
        <pc:picChg chg="del">
          <ac:chgData name="Jeroen Horvers" userId="df1976c7-6fa0-4bdc-ac30-855cb7dd0b77" providerId="ADAL" clId="{F7EA31D4-1159-485B-BD35-5413FA177DD0}" dt="2025-12-01T14:52:02.395" v="0" actId="478"/>
          <ac:picMkLst>
            <pc:docMk/>
            <pc:sldMk cId="3088385610" sldId="260"/>
            <ac:picMk id="3" creationId="{8A985995-3B57-D377-90FE-421260A6CBDC}"/>
          </ac:picMkLst>
        </pc:picChg>
      </pc:sldChg>
      <pc:sldChg chg="addSp delSp modSp mod">
        <pc:chgData name="Jeroen Horvers" userId="df1976c7-6fa0-4bdc-ac30-855cb7dd0b77" providerId="ADAL" clId="{F7EA31D4-1159-485B-BD35-5413FA177DD0}" dt="2025-12-01T15:14:24.619" v="132" actId="1076"/>
        <pc:sldMkLst>
          <pc:docMk/>
          <pc:sldMk cId="92633148" sldId="263"/>
        </pc:sldMkLst>
        <pc:picChg chg="del">
          <ac:chgData name="Jeroen Horvers" userId="df1976c7-6fa0-4bdc-ac30-855cb7dd0b77" providerId="ADAL" clId="{F7EA31D4-1159-485B-BD35-5413FA177DD0}" dt="2025-12-01T15:14:10.621" v="128" actId="478"/>
          <ac:picMkLst>
            <pc:docMk/>
            <pc:sldMk cId="92633148" sldId="263"/>
            <ac:picMk id="2" creationId="{C8901475-DA51-48A4-8280-E75337164D86}"/>
          </ac:picMkLst>
        </pc:picChg>
        <pc:picChg chg="add mod">
          <ac:chgData name="Jeroen Horvers" userId="df1976c7-6fa0-4bdc-ac30-855cb7dd0b77" providerId="ADAL" clId="{F7EA31D4-1159-485B-BD35-5413FA177DD0}" dt="2025-12-01T15:14:24.619" v="132" actId="1076"/>
          <ac:picMkLst>
            <pc:docMk/>
            <pc:sldMk cId="92633148" sldId="263"/>
            <ac:picMk id="4" creationId="{A7D56EFD-91A1-98C9-364A-091ECC3F44A4}"/>
          </ac:picMkLst>
        </pc:picChg>
      </pc:sldChg>
      <pc:sldChg chg="addSp delSp modSp mod">
        <pc:chgData name="Jeroen Horvers" userId="df1976c7-6fa0-4bdc-ac30-855cb7dd0b77" providerId="ADAL" clId="{F7EA31D4-1159-485B-BD35-5413FA177DD0}" dt="2025-12-01T14:59:33.065" v="56" actId="962"/>
        <pc:sldMkLst>
          <pc:docMk/>
          <pc:sldMk cId="3299144910" sldId="265"/>
        </pc:sldMkLst>
        <pc:picChg chg="add mod">
          <ac:chgData name="Jeroen Horvers" userId="df1976c7-6fa0-4bdc-ac30-855cb7dd0b77" providerId="ADAL" clId="{F7EA31D4-1159-485B-BD35-5413FA177DD0}" dt="2025-12-01T14:59:33.065" v="56" actId="962"/>
          <ac:picMkLst>
            <pc:docMk/>
            <pc:sldMk cId="3299144910" sldId="265"/>
            <ac:picMk id="4" creationId="{B053C6DB-1AC8-A94D-5621-F2AEFAADF608}"/>
          </ac:picMkLst>
        </pc:picChg>
        <pc:picChg chg="del">
          <ac:chgData name="Jeroen Horvers" userId="df1976c7-6fa0-4bdc-ac30-855cb7dd0b77" providerId="ADAL" clId="{F7EA31D4-1159-485B-BD35-5413FA177DD0}" dt="2025-12-01T14:58:56.363" v="52" actId="478"/>
          <ac:picMkLst>
            <pc:docMk/>
            <pc:sldMk cId="3299144910" sldId="265"/>
            <ac:picMk id="15" creationId="{C1836E3A-8421-DA66-19E0-2E875CF32ED5}"/>
          </ac:picMkLst>
        </pc:picChg>
      </pc:sldChg>
      <pc:sldChg chg="addSp modSp mod modAnim modNotesTx">
        <pc:chgData name="Jeroen Horvers" userId="df1976c7-6fa0-4bdc-ac30-855cb7dd0b77" providerId="ADAL" clId="{F7EA31D4-1159-485B-BD35-5413FA177DD0}" dt="2025-12-01T15:08:37.423" v="121" actId="20577"/>
        <pc:sldMkLst>
          <pc:docMk/>
          <pc:sldMk cId="27397844" sldId="267"/>
        </pc:sldMkLst>
        <pc:spChg chg="mod">
          <ac:chgData name="Jeroen Horvers" userId="df1976c7-6fa0-4bdc-ac30-855cb7dd0b77" providerId="ADAL" clId="{F7EA31D4-1159-485B-BD35-5413FA177DD0}" dt="2025-12-01T15:07:59.699" v="62" actId="1076"/>
          <ac:spMkLst>
            <pc:docMk/>
            <pc:sldMk cId="27397844" sldId="267"/>
            <ac:spMk id="3" creationId="{F4EAF61B-FD05-4F00-64B9-E405407CF9AE}"/>
          </ac:spMkLst>
        </pc:spChg>
        <pc:picChg chg="add mod">
          <ac:chgData name="Jeroen Horvers" userId="df1976c7-6fa0-4bdc-ac30-855cb7dd0b77" providerId="ADAL" clId="{F7EA31D4-1159-485B-BD35-5413FA177DD0}" dt="2025-12-01T15:07:51.836" v="61" actId="1076"/>
          <ac:picMkLst>
            <pc:docMk/>
            <pc:sldMk cId="27397844" sldId="267"/>
            <ac:picMk id="4" creationId="{603AABAF-F37B-45E0-D4B5-5E788B0F413F}"/>
          </ac:picMkLst>
        </pc:picChg>
      </pc:sldChg>
      <pc:sldChg chg="addSp modSp mod modAnim">
        <pc:chgData name="Jeroen Horvers" userId="df1976c7-6fa0-4bdc-ac30-855cb7dd0b77" providerId="ADAL" clId="{F7EA31D4-1159-485B-BD35-5413FA177DD0}" dt="2025-12-01T15:13:22.098" v="126" actId="1076"/>
        <pc:sldMkLst>
          <pc:docMk/>
          <pc:sldMk cId="2753175201" sldId="268"/>
        </pc:sldMkLst>
        <pc:spChg chg="mod">
          <ac:chgData name="Jeroen Horvers" userId="df1976c7-6fa0-4bdc-ac30-855cb7dd0b77" providerId="ADAL" clId="{F7EA31D4-1159-485B-BD35-5413FA177DD0}" dt="2025-12-01T15:13:19.817" v="125" actId="1076"/>
          <ac:spMkLst>
            <pc:docMk/>
            <pc:sldMk cId="2753175201" sldId="268"/>
            <ac:spMk id="9" creationId="{B87CE214-0E6E-9A44-5EC3-AF29F5FB1BFD}"/>
          </ac:spMkLst>
        </pc:spChg>
        <pc:picChg chg="add mod">
          <ac:chgData name="Jeroen Horvers" userId="df1976c7-6fa0-4bdc-ac30-855cb7dd0b77" providerId="ADAL" clId="{F7EA31D4-1159-485B-BD35-5413FA177DD0}" dt="2025-12-01T15:13:22.098" v="126" actId="1076"/>
          <ac:picMkLst>
            <pc:docMk/>
            <pc:sldMk cId="2753175201" sldId="268"/>
            <ac:picMk id="3" creationId="{ECA99D07-7A53-0FE7-9138-BDCAF879D01F}"/>
          </ac:picMkLst>
        </pc:picChg>
      </pc:sldChg>
      <pc:sldChg chg="del">
        <pc:chgData name="Jeroen Horvers" userId="df1976c7-6fa0-4bdc-ac30-855cb7dd0b77" providerId="ADAL" clId="{F7EA31D4-1159-485B-BD35-5413FA177DD0}" dt="2025-12-01T15:14:00.365" v="127" actId="47"/>
        <pc:sldMkLst>
          <pc:docMk/>
          <pc:sldMk cId="2131627582" sldId="269"/>
        </pc:sldMkLst>
      </pc:sldChg>
      <pc:sldChg chg="modSp">
        <pc:chgData name="Jeroen Horvers" userId="df1976c7-6fa0-4bdc-ac30-855cb7dd0b77" providerId="ADAL" clId="{F7EA31D4-1159-485B-BD35-5413FA177DD0}" dt="2025-12-01T15:32:44.780" v="260"/>
        <pc:sldMkLst>
          <pc:docMk/>
          <pc:sldMk cId="2938744296" sldId="274"/>
        </pc:sldMkLst>
        <pc:spChg chg="mod">
          <ac:chgData name="Jeroen Horvers" userId="df1976c7-6fa0-4bdc-ac30-855cb7dd0b77" providerId="ADAL" clId="{F7EA31D4-1159-485B-BD35-5413FA177DD0}" dt="2025-12-01T15:32:44.780" v="260"/>
          <ac:spMkLst>
            <pc:docMk/>
            <pc:sldMk cId="2938744296" sldId="274"/>
            <ac:spMk id="8" creationId="{A33B88E0-5ED4-D377-5D01-7B70CB4D336F}"/>
          </ac:spMkLst>
        </pc:spChg>
      </pc:sldChg>
      <pc:sldChg chg="modSp mod">
        <pc:chgData name="Jeroen Horvers" userId="df1976c7-6fa0-4bdc-ac30-855cb7dd0b77" providerId="ADAL" clId="{F7EA31D4-1159-485B-BD35-5413FA177DD0}" dt="2025-12-01T15:37:20.555" v="375" actId="20577"/>
        <pc:sldMkLst>
          <pc:docMk/>
          <pc:sldMk cId="2986453011" sldId="285"/>
        </pc:sldMkLst>
        <pc:spChg chg="mod">
          <ac:chgData name="Jeroen Horvers" userId="df1976c7-6fa0-4bdc-ac30-855cb7dd0b77" providerId="ADAL" clId="{F7EA31D4-1159-485B-BD35-5413FA177DD0}" dt="2025-12-01T15:37:20.555" v="375" actId="20577"/>
          <ac:spMkLst>
            <pc:docMk/>
            <pc:sldMk cId="2986453011" sldId="285"/>
            <ac:spMk id="3" creationId="{1E8B7166-69FC-9035-BFB1-CBACE999DD08}"/>
          </ac:spMkLst>
        </pc:spChg>
      </pc:sldChg>
      <pc:sldChg chg="modSp mod">
        <pc:chgData name="Jeroen Horvers" userId="df1976c7-6fa0-4bdc-ac30-855cb7dd0b77" providerId="ADAL" clId="{F7EA31D4-1159-485B-BD35-5413FA177DD0}" dt="2025-12-01T15:32:13.066" v="256" actId="113"/>
        <pc:sldMkLst>
          <pc:docMk/>
          <pc:sldMk cId="1291904547" sldId="289"/>
        </pc:sldMkLst>
        <pc:spChg chg="mod">
          <ac:chgData name="Jeroen Horvers" userId="df1976c7-6fa0-4bdc-ac30-855cb7dd0b77" providerId="ADAL" clId="{F7EA31D4-1159-485B-BD35-5413FA177DD0}" dt="2025-12-01T15:32:13.066" v="256" actId="113"/>
          <ac:spMkLst>
            <pc:docMk/>
            <pc:sldMk cId="1291904547" sldId="289"/>
            <ac:spMk id="3" creationId="{98BCF9D0-D90C-195A-017A-C5AE14EB3ABA}"/>
          </ac:spMkLst>
        </pc:spChg>
      </pc:sldChg>
      <pc:sldChg chg="modSp mod">
        <pc:chgData name="Jeroen Horvers" userId="df1976c7-6fa0-4bdc-ac30-855cb7dd0b77" providerId="ADAL" clId="{F7EA31D4-1159-485B-BD35-5413FA177DD0}" dt="2025-12-01T15:32:34.376" v="259"/>
        <pc:sldMkLst>
          <pc:docMk/>
          <pc:sldMk cId="3702501986" sldId="290"/>
        </pc:sldMkLst>
        <pc:spChg chg="mod">
          <ac:chgData name="Jeroen Horvers" userId="df1976c7-6fa0-4bdc-ac30-855cb7dd0b77" providerId="ADAL" clId="{F7EA31D4-1159-485B-BD35-5413FA177DD0}" dt="2025-12-01T15:32:34.376" v="259"/>
          <ac:spMkLst>
            <pc:docMk/>
            <pc:sldMk cId="3702501986" sldId="290"/>
            <ac:spMk id="2" creationId="{0FBD78C0-74F2-2C99-B57D-A37743A4671F}"/>
          </ac:spMkLst>
        </pc:spChg>
      </pc:sldChg>
      <pc:sldChg chg="modSp">
        <pc:chgData name="Jeroen Horvers" userId="df1976c7-6fa0-4bdc-ac30-855cb7dd0b77" providerId="ADAL" clId="{F7EA31D4-1159-485B-BD35-5413FA177DD0}" dt="2025-12-01T15:32:51.149" v="261"/>
        <pc:sldMkLst>
          <pc:docMk/>
          <pc:sldMk cId="2340361025" sldId="291"/>
        </pc:sldMkLst>
        <pc:spChg chg="mod">
          <ac:chgData name="Jeroen Horvers" userId="df1976c7-6fa0-4bdc-ac30-855cb7dd0b77" providerId="ADAL" clId="{F7EA31D4-1159-485B-BD35-5413FA177DD0}" dt="2025-12-01T15:32:51.149" v="261"/>
          <ac:spMkLst>
            <pc:docMk/>
            <pc:sldMk cId="2340361025" sldId="291"/>
            <ac:spMk id="3" creationId="{AF80AACA-7F67-D45E-31B7-94F27BB3F733}"/>
          </ac:spMkLst>
        </pc:spChg>
      </pc:sldChg>
      <pc:sldChg chg="modSp mod">
        <pc:chgData name="Jeroen Horvers" userId="df1976c7-6fa0-4bdc-ac30-855cb7dd0b77" providerId="ADAL" clId="{F7EA31D4-1159-485B-BD35-5413FA177DD0}" dt="2025-12-01T15:37:07.229" v="371" actId="1076"/>
        <pc:sldMkLst>
          <pc:docMk/>
          <pc:sldMk cId="1077214358" sldId="292"/>
        </pc:sldMkLst>
        <pc:spChg chg="mod">
          <ac:chgData name="Jeroen Horvers" userId="df1976c7-6fa0-4bdc-ac30-855cb7dd0b77" providerId="ADAL" clId="{F7EA31D4-1159-485B-BD35-5413FA177DD0}" dt="2025-12-01T15:37:07.229" v="371" actId="1076"/>
          <ac:spMkLst>
            <pc:docMk/>
            <pc:sldMk cId="1077214358" sldId="292"/>
            <ac:spMk id="8" creationId="{221F6AA4-DA9D-7AD7-F818-61F7AC64E74A}"/>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F908370-3505-42EF-BF8E-C7509301BDCC}" type="datetimeFigureOut">
              <a:rPr lang="nl-NL" smtClean="0"/>
              <a:t>03-09-2026</a:t>
            </a:fld>
            <a:endParaRPr lang="nl-NL"/>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B34BF02-9148-415A-8566-2343F8C34A3B}" type="slidenum">
              <a:rPr lang="nl-NL" smtClean="0"/>
              <a:t>‹nr.›</a:t>
            </a:fld>
            <a:endParaRPr lang="nl-NL"/>
          </a:p>
        </p:txBody>
      </p:sp>
    </p:spTree>
    <p:extLst>
      <p:ext uri="{BB962C8B-B14F-4D97-AF65-F5344CB8AC3E}">
        <p14:creationId xmlns:p14="http://schemas.microsoft.com/office/powerpoint/2010/main" val="4528868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a:t>Deze dia verwijderen voordat de presentatie begint</a:t>
            </a: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1</a:t>
            </a:fld>
            <a:endParaRPr lang="nl-NL"/>
          </a:p>
        </p:txBody>
      </p:sp>
    </p:spTree>
    <p:extLst>
      <p:ext uri="{BB962C8B-B14F-4D97-AF65-F5344CB8AC3E}">
        <p14:creationId xmlns:p14="http://schemas.microsoft.com/office/powerpoint/2010/main" val="34834349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fld id="{2B34BF02-9148-415A-8566-2343F8C34A3B}" type="slidenum">
              <a:rPr lang="nl-NL" smtClean="0"/>
              <a:t>2</a:t>
            </a:fld>
            <a:endParaRPr lang="nl-NL"/>
          </a:p>
        </p:txBody>
      </p:sp>
    </p:spTree>
    <p:extLst>
      <p:ext uri="{BB962C8B-B14F-4D97-AF65-F5344CB8AC3E}">
        <p14:creationId xmlns:p14="http://schemas.microsoft.com/office/powerpoint/2010/main" val="139992942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Kijk zelf hoe je een voorbeeldlesbrief/lesbrieven in wil vullen.</a:t>
            </a:r>
          </a:p>
          <a:p>
            <a:pPr marL="171450" indent="-171450">
              <a:buFont typeface="Arial" panose="020B0604020202020204" pitchFamily="34" charset="0"/>
              <a:buChar char="•"/>
            </a:pPr>
            <a:endParaRPr lang="nl-NL" dirty="0"/>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3</a:t>
            </a:fld>
            <a:endParaRPr lang="nl-NL"/>
          </a:p>
        </p:txBody>
      </p:sp>
    </p:spTree>
    <p:extLst>
      <p:ext uri="{BB962C8B-B14F-4D97-AF65-F5344CB8AC3E}">
        <p14:creationId xmlns:p14="http://schemas.microsoft.com/office/powerpoint/2010/main" val="33526083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4</a:t>
            </a:fld>
            <a:endParaRPr lang="nl-NL"/>
          </a:p>
        </p:txBody>
      </p:sp>
    </p:spTree>
    <p:extLst>
      <p:ext uri="{BB962C8B-B14F-4D97-AF65-F5344CB8AC3E}">
        <p14:creationId xmlns:p14="http://schemas.microsoft.com/office/powerpoint/2010/main" val="6305924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dirty="0"/>
              <a:t>Extra info: </a:t>
            </a:r>
          </a:p>
          <a:p>
            <a:pPr algn="just">
              <a:buFont typeface="Arial" panose="020B0604020202020204" pitchFamily="34" charset="0"/>
              <a:buChar char="•"/>
            </a:pPr>
            <a:r>
              <a:rPr lang="nl" dirty="0"/>
              <a:t>Paarse Vrijdag is in 2010 ontstaan op middelbare scholen om solidariteit te tonen aan de lhbti+ gemeenschap. Lhbti+ jongeren worden namelijk veel vaker gepest dan andere jongeren. Bedenk maar eens hoe vaak er “hé homo” over het schoolplein wordt geroepen.</a:t>
            </a:r>
            <a:endParaRPr lang="nl-NL" dirty="0">
              <a:cs typeface="Calibri"/>
            </a:endParaRPr>
          </a:p>
          <a:p>
            <a:pPr algn="just">
              <a:buFont typeface="Arial" panose="020B0604020202020204" pitchFamily="34" charset="0"/>
              <a:buChar char="•"/>
            </a:pPr>
            <a:r>
              <a:rPr lang="nl" dirty="0"/>
              <a:t>Basisschoolleerkrachten hebben vervolgens zelf het initiatief genomen om Paarse Vrijdag ook de basisschool te vieren. Ze hebben COC gevraagd om een speciaal lespakket te maken voor hun leerlingen. Het is namelijk belangrijk dat de inhoud en toon goed aansluit bij de leeftijd en belevingswereld van de kinderen. Anderen en jezelf leren respecteren is de basis, maar hoe dat er in de praktijk uitziet, verschilt per ontwikkelfase.</a:t>
            </a:r>
            <a:endParaRPr lang="nl-NL" dirty="0"/>
          </a:p>
          <a:p>
            <a:pPr algn="just"/>
            <a:endParaRPr lang="nl" dirty="0">
              <a:cs typeface="Calibri"/>
            </a:endParaRPr>
          </a:p>
          <a:p>
            <a:pPr algn="just">
              <a:buFont typeface="Arial" panose="020B0604020202020204" pitchFamily="34" charset="0"/>
              <a:buChar char="•"/>
            </a:pPr>
            <a:r>
              <a:rPr lang="nl" dirty="0"/>
              <a:t>In het lespakket voor de basisschool ligt de focus op het creëren van een veilige schoolomgeving. Zodat kinderen zichzelf kunnen zijn zonder gepest te worden. Door de diversiteit van Nederland te laten zien, krijgen kinderen meer begrip voor mensen die niet op hen lijken of in hun omgeving zitten.</a:t>
            </a:r>
            <a:endParaRPr lang="nl-NL" dirty="0"/>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5</a:t>
            </a:fld>
            <a:endParaRPr lang="nl-NL"/>
          </a:p>
        </p:txBody>
      </p:sp>
    </p:spTree>
    <p:extLst>
      <p:ext uri="{BB962C8B-B14F-4D97-AF65-F5344CB8AC3E}">
        <p14:creationId xmlns:p14="http://schemas.microsoft.com/office/powerpoint/2010/main" val="39068767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Schoolbestuurder Dave en leerkracht van het jaar Roos - https://vimeo.com/1129862701?share=copy&amp;fl=sv&amp;fe=ci</a:t>
            </a:r>
          </a:p>
          <a:p>
            <a:endParaRPr lang="nl-NL" dirty="0">
              <a:cs typeface="Calibri"/>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nl-NL" dirty="0"/>
              <a:t>Kies welk filmpje het meest bij jouw schoolcontext past</a:t>
            </a:r>
            <a:endParaRPr lang="nl-NL" dirty="0">
              <a:cs typeface="Calibri"/>
            </a:endParaRPr>
          </a:p>
          <a:p>
            <a:endParaRPr lang="nl-NL" dirty="0">
              <a:cs typeface="Calibri"/>
            </a:endParaRP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6</a:t>
            </a:fld>
            <a:endParaRPr lang="nl-NL"/>
          </a:p>
        </p:txBody>
      </p:sp>
    </p:spTree>
    <p:extLst>
      <p:ext uri="{BB962C8B-B14F-4D97-AF65-F5344CB8AC3E}">
        <p14:creationId xmlns:p14="http://schemas.microsoft.com/office/powerpoint/2010/main" val="772840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PABO-docent Mark</a:t>
            </a:r>
            <a:br>
              <a:rPr lang="nl-NL" dirty="0"/>
            </a:br>
            <a:endParaRPr lang="nl-NL" dirty="0"/>
          </a:p>
          <a:p>
            <a:r>
              <a:rPr lang="nl-NL" dirty="0"/>
              <a:t>Kies welk filmpje het meest bij jouw schoolcontext past</a:t>
            </a:r>
            <a:endParaRPr lang="nl-NL" dirty="0">
              <a:cs typeface="Calibri"/>
            </a:endParaRP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7</a:t>
            </a:fld>
            <a:endParaRPr lang="nl-NL"/>
          </a:p>
        </p:txBody>
      </p:sp>
    </p:spTree>
    <p:extLst>
      <p:ext uri="{BB962C8B-B14F-4D97-AF65-F5344CB8AC3E}">
        <p14:creationId xmlns:p14="http://schemas.microsoft.com/office/powerpoint/2010/main" val="40762812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cs typeface="Calibri"/>
            </a:endParaRP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9</a:t>
            </a:fld>
            <a:endParaRPr lang="nl-NL"/>
          </a:p>
        </p:txBody>
      </p:sp>
    </p:spTree>
    <p:extLst>
      <p:ext uri="{BB962C8B-B14F-4D97-AF65-F5344CB8AC3E}">
        <p14:creationId xmlns:p14="http://schemas.microsoft.com/office/powerpoint/2010/main" val="14974311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Kleutermeester Jan</a:t>
            </a:r>
          </a:p>
          <a:p>
            <a:endParaRPr lang="nl-NL" dirty="0"/>
          </a:p>
          <a:p>
            <a:r>
              <a:rPr lang="nl-NL" dirty="0"/>
              <a:t>Kies welk filmpje het meest bij jouw schoolcontext past</a:t>
            </a:r>
            <a:endParaRPr lang="nl-NL" dirty="0">
              <a:cs typeface="Calibri"/>
            </a:endParaRP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10</a:t>
            </a:fld>
            <a:endParaRPr lang="nl-NL"/>
          </a:p>
        </p:txBody>
      </p:sp>
    </p:spTree>
    <p:extLst>
      <p:ext uri="{BB962C8B-B14F-4D97-AF65-F5344CB8AC3E}">
        <p14:creationId xmlns:p14="http://schemas.microsoft.com/office/powerpoint/2010/main" val="10461645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Bij visie school kan je ook aandacht besteden aan persoonlijke verhalen: kinderen die lekkerder in hun vel zitten na het bespreken van diversiteit, meer zichzelf kunnen zijn. Laat zien wat het betekent voor de leerlingen.</a:t>
            </a: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11</a:t>
            </a:fld>
            <a:endParaRPr lang="nl-NL"/>
          </a:p>
        </p:txBody>
      </p:sp>
    </p:spTree>
    <p:extLst>
      <p:ext uri="{BB962C8B-B14F-4D97-AF65-F5344CB8AC3E}">
        <p14:creationId xmlns:p14="http://schemas.microsoft.com/office/powerpoint/2010/main" val="42642351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5570EC-4F80-DEF5-CC23-53159DAABAE7}"/>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84BD8EA-BC48-DFF1-8597-BCFFD148EC8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BBA3471-642A-1769-70F5-A63F89531CD0}"/>
              </a:ext>
            </a:extLst>
          </p:cNvPr>
          <p:cNvSpPr>
            <a:spLocks noGrp="1"/>
          </p:cNvSpPr>
          <p:nvPr>
            <p:ph type="body" idx="1"/>
          </p:nvPr>
        </p:nvSpPr>
        <p:spPr/>
        <p:txBody>
          <a:bodyPr/>
          <a:lstStyle/>
          <a:p>
            <a:r>
              <a:rPr lang="nl-NL" dirty="0"/>
              <a:t>Kleutermeester Jan</a:t>
            </a:r>
          </a:p>
          <a:p>
            <a:endParaRPr lang="nl-NL" dirty="0"/>
          </a:p>
          <a:p>
            <a:r>
              <a:rPr lang="nl-NL" dirty="0"/>
              <a:t>Kies welk filmpje het meest bij jouw schoolcontext past</a:t>
            </a:r>
            <a:endParaRPr lang="nl-NL" dirty="0">
              <a:cs typeface="Calibri"/>
            </a:endParaRPr>
          </a:p>
        </p:txBody>
      </p:sp>
      <p:sp>
        <p:nvSpPr>
          <p:cNvPr id="4" name="Tijdelijke aanduiding voor dianummer 3">
            <a:extLst>
              <a:ext uri="{FF2B5EF4-FFF2-40B4-BE49-F238E27FC236}">
                <a16:creationId xmlns:a16="http://schemas.microsoft.com/office/drawing/2014/main" id="{59DA1790-BBCF-C348-1F77-0C513EA365E2}"/>
              </a:ext>
            </a:extLst>
          </p:cNvPr>
          <p:cNvSpPr>
            <a:spLocks noGrp="1"/>
          </p:cNvSpPr>
          <p:nvPr>
            <p:ph type="sldNum" sz="quarter" idx="5"/>
          </p:nvPr>
        </p:nvSpPr>
        <p:spPr/>
        <p:txBody>
          <a:bodyPr/>
          <a:lstStyle/>
          <a:p>
            <a:fld id="{2B34BF02-9148-415A-8566-2343F8C34A3B}" type="slidenum">
              <a:rPr lang="nl-NL" smtClean="0"/>
              <a:t>12</a:t>
            </a:fld>
            <a:endParaRPr lang="nl-NL"/>
          </a:p>
        </p:txBody>
      </p:sp>
    </p:spTree>
    <p:extLst>
      <p:ext uri="{BB962C8B-B14F-4D97-AF65-F5344CB8AC3E}">
        <p14:creationId xmlns:p14="http://schemas.microsoft.com/office/powerpoint/2010/main" val="38882108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A3CA5D-197A-6092-CE99-8830FB34D93B}"/>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6D93594-EAC8-ACA2-0865-73DE506D36B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36301068-62B2-6E44-50F4-0F9755875EE3}"/>
              </a:ext>
            </a:extLst>
          </p:cNvPr>
          <p:cNvSpPr>
            <a:spLocks noGrp="1"/>
          </p:cNvSpPr>
          <p:nvPr>
            <p:ph type="body" idx="1"/>
          </p:nvPr>
        </p:nvSpPr>
        <p:spPr/>
        <p:txBody>
          <a:bodyPr/>
          <a:lstStyle/>
          <a:p>
            <a:r>
              <a:rPr lang="nl-NL" dirty="0"/>
              <a:t>Kleutermeester Jan</a:t>
            </a:r>
          </a:p>
          <a:p>
            <a:endParaRPr lang="nl-NL" dirty="0"/>
          </a:p>
          <a:p>
            <a:r>
              <a:rPr lang="nl-NL" dirty="0"/>
              <a:t>Kies welk filmpje het meest bij jouw schoolcontext past</a:t>
            </a:r>
            <a:endParaRPr lang="nl-NL" dirty="0">
              <a:cs typeface="Calibri"/>
            </a:endParaRPr>
          </a:p>
        </p:txBody>
      </p:sp>
      <p:sp>
        <p:nvSpPr>
          <p:cNvPr id="4" name="Tijdelijke aanduiding voor dianummer 3">
            <a:extLst>
              <a:ext uri="{FF2B5EF4-FFF2-40B4-BE49-F238E27FC236}">
                <a16:creationId xmlns:a16="http://schemas.microsoft.com/office/drawing/2014/main" id="{F9B763E5-428C-46B6-2945-A4F472389F60}"/>
              </a:ext>
            </a:extLst>
          </p:cNvPr>
          <p:cNvSpPr>
            <a:spLocks noGrp="1"/>
          </p:cNvSpPr>
          <p:nvPr>
            <p:ph type="sldNum" sz="quarter" idx="5"/>
          </p:nvPr>
        </p:nvSpPr>
        <p:spPr/>
        <p:txBody>
          <a:bodyPr/>
          <a:lstStyle/>
          <a:p>
            <a:fld id="{2B34BF02-9148-415A-8566-2343F8C34A3B}" type="slidenum">
              <a:rPr lang="nl-NL" smtClean="0"/>
              <a:t>14</a:t>
            </a:fld>
            <a:endParaRPr lang="nl-NL"/>
          </a:p>
        </p:txBody>
      </p:sp>
    </p:spTree>
    <p:extLst>
      <p:ext uri="{BB962C8B-B14F-4D97-AF65-F5344CB8AC3E}">
        <p14:creationId xmlns:p14="http://schemas.microsoft.com/office/powerpoint/2010/main" val="3802143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16</a:t>
            </a:fld>
            <a:endParaRPr lang="nl-NL"/>
          </a:p>
        </p:txBody>
      </p:sp>
    </p:spTree>
    <p:extLst>
      <p:ext uri="{BB962C8B-B14F-4D97-AF65-F5344CB8AC3E}">
        <p14:creationId xmlns:p14="http://schemas.microsoft.com/office/powerpoint/2010/main" val="40231071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Extra info: De lesideeën (lesbrieven) die in de handleiding staan. Alle lesbrieven zijn gemaakt in samenwerking met onderwijsprofessionals en organisaties. Er zijn meerdere lesbrieven per onderbouw, middenbouw, bovenbouw beschikbaar en op die manier is er ook keuze voor de leerkrachten. Er zit een grote variëteit in: van familiediversiteit naar stoppen met schelden.</a:t>
            </a:r>
            <a:endParaRPr lang="nl-NL" dirty="0">
              <a:cs typeface="Calibri"/>
            </a:endParaRP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17</a:t>
            </a:fld>
            <a:endParaRPr lang="nl-NL"/>
          </a:p>
        </p:txBody>
      </p:sp>
    </p:spTree>
    <p:extLst>
      <p:ext uri="{BB962C8B-B14F-4D97-AF65-F5344CB8AC3E}">
        <p14:creationId xmlns:p14="http://schemas.microsoft.com/office/powerpoint/2010/main" val="28916003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dirty="0"/>
              <a:t>Laat een voorbeeld van een lesbrief zien. Kies zelf op welke manier je dit wil invullen. Fysiek laten zien of een overzicht geven of iets vertellen over hoe je het zelf wil gaan aanpakken.</a:t>
            </a: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19</a:t>
            </a:fld>
            <a:endParaRPr lang="nl-NL"/>
          </a:p>
        </p:txBody>
      </p:sp>
    </p:spTree>
    <p:extLst>
      <p:ext uri="{BB962C8B-B14F-4D97-AF65-F5344CB8AC3E}">
        <p14:creationId xmlns:p14="http://schemas.microsoft.com/office/powerpoint/2010/main" val="10633537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171450" indent="-171450">
              <a:buFont typeface="Arial" panose="020B0604020202020204" pitchFamily="34" charset="0"/>
              <a:buChar char="•"/>
            </a:pPr>
            <a:r>
              <a:rPr lang="nl-NL"/>
              <a:t>Wanneer ouders vragen of zorgen hebben, is het </a:t>
            </a:r>
            <a:r>
              <a:rPr lang="nl-NL" dirty="0"/>
              <a:t>handig om te checken waar ze hun informatie vandaan hebben</a:t>
            </a:r>
            <a:r>
              <a:rPr lang="nl-NL"/>
              <a:t> en de volgende dingen onthouden:</a:t>
            </a:r>
            <a:endParaRPr lang="nl-NL" dirty="0"/>
          </a:p>
          <a:p>
            <a:pPr marL="1143000" lvl="2" indent="-228600">
              <a:buFont typeface="+mj-lt"/>
              <a:buAutoNum type="arabicPeriod"/>
            </a:pPr>
            <a:r>
              <a:rPr lang="nl-NL" dirty="0"/>
              <a:t>Waar heb je </a:t>
            </a:r>
            <a:r>
              <a:rPr lang="nl-NL"/>
              <a:t>info </a:t>
            </a:r>
            <a:r>
              <a:rPr lang="nl-NL" dirty="0"/>
              <a:t>gezien </a:t>
            </a:r>
            <a:r>
              <a:rPr lang="nl-NL"/>
              <a:t>dan wel </a:t>
            </a:r>
            <a:r>
              <a:rPr lang="nl-NL" dirty="0"/>
              <a:t>gehoord?</a:t>
            </a:r>
            <a:r>
              <a:rPr lang="nl-NL"/>
              <a:t> </a:t>
            </a:r>
            <a:endParaRPr lang="nl-NL">
              <a:cs typeface="Calibri"/>
            </a:endParaRPr>
          </a:p>
          <a:p>
            <a:pPr marL="1600200" lvl="3" indent="-228600">
              <a:buAutoNum type="arabicPeriod"/>
            </a:pPr>
            <a:r>
              <a:rPr lang="nl-NL">
                <a:cs typeface="Calibri"/>
              </a:rPr>
              <a:t>Praten over iets wat je niet hebt gezien wordt lastig en vergroot de kans op ruis en desinformatie</a:t>
            </a:r>
          </a:p>
          <a:p>
            <a:pPr marL="1143000" lvl="2" indent="-228600">
              <a:buFont typeface="+mj-lt"/>
              <a:buAutoNum type="arabicPeriod"/>
            </a:pPr>
            <a:r>
              <a:rPr lang="nl-NL"/>
              <a:t>Paarse vrijdag is een symbool maar het gaat over mensen, vragen stellen mag maar respect naar elkaar is belangrijk</a:t>
            </a:r>
          </a:p>
          <a:p>
            <a:pPr marL="1143000" lvl="2" indent="-228600">
              <a:buFont typeface="+mj-lt"/>
              <a:buAutoNum type="arabicPeriod"/>
            </a:pPr>
            <a:r>
              <a:rPr lang="nl-NL" dirty="0"/>
              <a:t>Do en </a:t>
            </a:r>
            <a:r>
              <a:rPr lang="nl-NL" dirty="0" err="1"/>
              <a:t>dont’s</a:t>
            </a:r>
            <a:r>
              <a:rPr lang="nl-NL"/>
              <a:t> voor gesprek – Hoe gaan we met elkaar om?</a:t>
            </a:r>
            <a:endParaRPr lang="nl-NL">
              <a:cs typeface="Calibri"/>
            </a:endParaRPr>
          </a:p>
        </p:txBody>
      </p:sp>
      <p:sp>
        <p:nvSpPr>
          <p:cNvPr id="4" name="Tijdelijke aanduiding voor dianummer 3"/>
          <p:cNvSpPr>
            <a:spLocks noGrp="1"/>
          </p:cNvSpPr>
          <p:nvPr>
            <p:ph type="sldNum" sz="quarter" idx="5"/>
          </p:nvPr>
        </p:nvSpPr>
        <p:spPr/>
        <p:txBody>
          <a:bodyPr/>
          <a:lstStyle/>
          <a:p>
            <a:fld id="{2B34BF02-9148-415A-8566-2343F8C34A3B}" type="slidenum">
              <a:rPr lang="nl-NL" smtClean="0"/>
              <a:t>21</a:t>
            </a:fld>
            <a:endParaRPr lang="nl-NL"/>
          </a:p>
        </p:txBody>
      </p:sp>
    </p:spTree>
    <p:extLst>
      <p:ext uri="{BB962C8B-B14F-4D97-AF65-F5344CB8AC3E}">
        <p14:creationId xmlns:p14="http://schemas.microsoft.com/office/powerpoint/2010/main" val="2592324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eldia">
    <p:spTree>
      <p:nvGrpSpPr>
        <p:cNvPr id="1" name=""/>
        <p:cNvGrpSpPr/>
        <p:nvPr/>
      </p:nvGrpSpPr>
      <p:grpSpPr>
        <a:xfrm>
          <a:off x="0" y="0"/>
          <a:ext cx="0" cy="0"/>
          <a:chOff x="0" y="0"/>
          <a:chExt cx="0" cy="0"/>
        </a:xfrm>
      </p:grpSpPr>
    </p:spTree>
    <p:extLst>
      <p:ext uri="{BB962C8B-B14F-4D97-AF65-F5344CB8AC3E}">
        <p14:creationId xmlns:p14="http://schemas.microsoft.com/office/powerpoint/2010/main" val="3229645596"/>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932129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ekop">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06706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houd met bijschrif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1E8AA150-DB2C-658E-A44C-A96837D4BAF2}"/>
              </a:ext>
            </a:extLst>
          </p:cNvPr>
          <p:cNvSpPr/>
          <p:nvPr userDrawn="1"/>
        </p:nvSpPr>
        <p:spPr>
          <a:xfrm>
            <a:off x="0" y="0"/>
            <a:ext cx="6095999" cy="6858000"/>
          </a:xfrm>
          <a:prstGeom prst="rect">
            <a:avLst/>
          </a:prstGeom>
          <a:solidFill>
            <a:srgbClr val="542C7A"/>
          </a:solidFill>
          <a:ln>
            <a:noFill/>
          </a:ln>
        </p:spPr>
        <p:style>
          <a:lnRef idx="2">
            <a:schemeClr val="accent1">
              <a:shade val="50000"/>
            </a:schemeClr>
          </a:lnRef>
          <a:fillRef idx="1">
            <a:schemeClr val="accent1"/>
          </a:fillRef>
          <a:effectRef idx="0">
            <a:schemeClr val="accent1"/>
          </a:effectRef>
          <a:fontRef idx="minor">
            <a:schemeClr val="lt1"/>
          </a:fontRef>
        </p:style>
        <p:txBody>
          <a:bodyPr/>
          <a:lstStyle/>
          <a:p>
            <a:endParaRPr lang="en-NL"/>
          </a:p>
        </p:txBody>
      </p:sp>
    </p:spTree>
    <p:extLst>
      <p:ext uri="{BB962C8B-B14F-4D97-AF65-F5344CB8AC3E}">
        <p14:creationId xmlns:p14="http://schemas.microsoft.com/office/powerpoint/2010/main" val="204978537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2">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1568855"/>
      </p:ext>
    </p:extLst>
  </p:cSld>
  <p:clrMap bg1="lt1" tx1="dk1" bg2="lt2" tx2="dk2" accent1="accent1" accent2="accent2" accent3="accent3" accent4="accent4" accent5="accent5" accent6="accent6" hlink="hlink" folHlink="folHlink"/>
  <p:sldLayoutIdLst>
    <p:sldLayoutId id="2147483760" r:id="rId1"/>
    <p:sldLayoutId id="2147483761" r:id="rId2"/>
    <p:sldLayoutId id="2147483762" r:id="rId3"/>
    <p:sldLayoutId id="2147483767" r:id="rId4"/>
  </p:sldLayoutIdLst>
  <p:txStyles>
    <p:titleStyle>
      <a:lvl1pPr algn="ctr" defTabSz="914400" rtl="0" eaLnBrk="1" latinLnBrk="0" hangingPunct="1">
        <a:lnSpc>
          <a:spcPct val="90000"/>
        </a:lnSpc>
        <a:spcBef>
          <a:spcPct val="0"/>
        </a:spcBef>
        <a:buNone/>
        <a:defRPr sz="2800" kern="1200" cap="all" spc="200" baseline="0">
          <a:solidFill>
            <a:srgbClr val="262626"/>
          </a:solidFill>
          <a:latin typeface="+mj-lt"/>
          <a:ea typeface="+mj-ea"/>
          <a:cs typeface="+mj-cs"/>
        </a:defRPr>
      </a:lvl1pPr>
    </p:titleStyle>
    <p:body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s://onderwijs.coc.nl/paarse-vrijdag-flyer-voor-verzorgers/"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video" Target="https://player.vimeo.com/video/1129862701?app_id=122963" TargetMode="Externa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ideo" Target="https://player.vimeo.com/video/1129862970?app_id=122963" TargetMode="External"/><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https://onderwijs.coc.nl/kennisbieb"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6281BF-7467-A94E-1DFC-894E45C6F040}"/>
              </a:ext>
            </a:extLst>
          </p:cNvPr>
          <p:cNvSpPr txBox="1"/>
          <p:nvPr/>
        </p:nvSpPr>
        <p:spPr>
          <a:xfrm>
            <a:off x="1442466" y="381278"/>
            <a:ext cx="9307068" cy="3785652"/>
          </a:xfrm>
          <a:prstGeom prst="rect">
            <a:avLst/>
          </a:prstGeom>
          <a:noFill/>
        </p:spPr>
        <p:txBody>
          <a:bodyPr wrap="square" lIns="91440" tIns="45720" rIns="91440" bIns="45720" rtlCol="0" anchor="t">
            <a:spAutoFit/>
          </a:bodyPr>
          <a:lstStyle/>
          <a:p>
            <a:pPr algn="ctr"/>
            <a:r>
              <a:rPr lang="nl-NL" sz="2400" b="1" cap="none" spc="0" dirty="0">
                <a:solidFill>
                  <a:schemeClr val="bg1"/>
                </a:solidFill>
                <a:latin typeface="Cabinet Grotesk Variable" pitchFamily="2" charset="77"/>
                <a:cs typeface="Calibri"/>
              </a:rPr>
              <a:t>Beste </a:t>
            </a:r>
            <a:r>
              <a:rPr lang="nl-NL" sz="2400" b="1" dirty="0">
                <a:solidFill>
                  <a:schemeClr val="bg1"/>
                </a:solidFill>
                <a:latin typeface="Cabinet Grotesk Variable" pitchFamily="2" charset="77"/>
                <a:cs typeface="Calibri"/>
              </a:rPr>
              <a:t>PO professional</a:t>
            </a:r>
            <a:r>
              <a:rPr lang="nl-NL" sz="2400" b="1" cap="none" spc="0" dirty="0">
                <a:solidFill>
                  <a:schemeClr val="bg1"/>
                </a:solidFill>
                <a:latin typeface="Cabinet Grotesk Variable" pitchFamily="2" charset="77"/>
                <a:cs typeface="Calibri"/>
              </a:rPr>
              <a:t>,</a:t>
            </a:r>
            <a:br>
              <a:rPr lang="nl-NL" sz="2400" b="1" cap="none" spc="0" dirty="0">
                <a:latin typeface="Cabinet Grotesk Variable" pitchFamily="2" charset="77"/>
                <a:cs typeface="Calibri" panose="020F0502020204030204" pitchFamily="34" charset="0"/>
              </a:rPr>
            </a:br>
            <a:r>
              <a:rPr lang="nl-NL" sz="2400" b="1" cap="none" spc="0" dirty="0">
                <a:solidFill>
                  <a:schemeClr val="bg1"/>
                </a:solidFill>
                <a:latin typeface="Cabinet Grotesk Variable" pitchFamily="2" charset="77"/>
                <a:cs typeface="Calibri"/>
              </a:rPr>
              <a:t>In deze PowerPoint vind je een format voor een informatie-ochtend/middag/avond met ouders ter voorbereiding op Paarse Vrijdag. Elke school is verschillend en jij kan als PO professional het beste bepalen welke inhoud past bij jouw schoolcontext en ouderpopulatie. Het is een basis maar voeg info toe of haal info weg en check de NOTES onder de slides</a:t>
            </a:r>
          </a:p>
          <a:p>
            <a:pPr algn="ctr"/>
            <a:endParaRPr lang="nl-NL" sz="2400" b="1" dirty="0">
              <a:solidFill>
                <a:schemeClr val="bg1"/>
              </a:solidFill>
              <a:latin typeface="Cabinet Grotesk Variable" pitchFamily="2" charset="77"/>
              <a:cs typeface="Calibri"/>
            </a:endParaRPr>
          </a:p>
          <a:p>
            <a:pPr algn="ctr"/>
            <a:r>
              <a:rPr lang="nl-NL" sz="2400" b="1" dirty="0">
                <a:solidFill>
                  <a:schemeClr val="bg1"/>
                </a:solidFill>
                <a:latin typeface="Cabinet Grotesk Variable"/>
                <a:cs typeface="Calibri"/>
              </a:rPr>
              <a:t>In het pakket zit ook een flyer voor ouders, die kan je ook digitaal vinden via: </a:t>
            </a:r>
            <a:r>
              <a:rPr lang="nl-NL" sz="2400" dirty="0">
                <a:hlinkClick r:id="rId3"/>
              </a:rPr>
              <a:t>Paarse Vrijdag Flyer voor verzorgers – COC – Onderwijs</a:t>
            </a:r>
            <a:endParaRPr lang="nl-NL" sz="2400" b="1" dirty="0">
              <a:solidFill>
                <a:schemeClr val="bg1"/>
              </a:solidFill>
              <a:latin typeface="Cabinet Grotesk Variable"/>
              <a:cs typeface="Calibri"/>
            </a:endParaRPr>
          </a:p>
        </p:txBody>
      </p:sp>
    </p:spTree>
    <p:extLst>
      <p:ext uri="{BB962C8B-B14F-4D97-AF65-F5344CB8AC3E}">
        <p14:creationId xmlns:p14="http://schemas.microsoft.com/office/powerpoint/2010/main" val="174765317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2C964F56-1838-7D6C-95DB-C5EBCE56FB9D}"/>
              </a:ext>
            </a:extLst>
          </p:cNvPr>
          <p:cNvSpPr>
            <a:spLocks noGrp="1"/>
          </p:cNvSpPr>
          <p:nvPr>
            <p:ph type="ctrTitle" idx="4294967295"/>
          </p:nvPr>
        </p:nvSpPr>
        <p:spPr>
          <a:xfrm>
            <a:off x="4067488" y="5024464"/>
            <a:ext cx="4057021" cy="988898"/>
          </a:xfrm>
          <a:prstGeom prst="rect">
            <a:avLst/>
          </a:prstGeom>
          <a:solidFill>
            <a:srgbClr val="B3A0CD"/>
          </a:solidFill>
          <a:ln>
            <a:noFill/>
          </a:ln>
        </p:spPr>
        <p:txBody>
          <a:bodyPr anchor="ctr">
            <a:noAutofit/>
          </a:bodyPr>
          <a:lstStyle/>
          <a:p>
            <a:r>
              <a:rPr lang="nl-NL" sz="1200" dirty="0">
                <a:solidFill>
                  <a:schemeClr val="tx1"/>
                </a:solidFill>
                <a:latin typeface="Cabinet Grotesk Black" pitchFamily="2" charset="77"/>
              </a:rPr>
              <a:t>[Naam school]</a:t>
            </a:r>
            <a:br>
              <a:rPr lang="nl-NL" sz="1200" dirty="0">
                <a:solidFill>
                  <a:schemeClr val="tx1"/>
                </a:solidFill>
                <a:latin typeface="Cabinet Grotesk Black" pitchFamily="2" charset="77"/>
              </a:rPr>
            </a:br>
            <a:r>
              <a:rPr lang="nl-NL" sz="1200" dirty="0">
                <a:solidFill>
                  <a:schemeClr val="tx1"/>
                </a:solidFill>
                <a:latin typeface="Cabinet Grotesk Black" pitchFamily="2" charset="77"/>
              </a:rPr>
              <a:t>[Naam directeur/leerkracht]</a:t>
            </a:r>
            <a:br>
              <a:rPr lang="nl-NL" sz="1200" dirty="0">
                <a:solidFill>
                  <a:schemeClr val="tx1"/>
                </a:solidFill>
                <a:latin typeface="Cabinet Grotesk Black" pitchFamily="2" charset="77"/>
              </a:rPr>
            </a:br>
            <a:r>
              <a:rPr lang="nl-NL" sz="1200" dirty="0">
                <a:solidFill>
                  <a:schemeClr val="tx1"/>
                </a:solidFill>
                <a:latin typeface="Cabinet Grotesk Black" pitchFamily="2" charset="77"/>
              </a:rPr>
              <a:t>[E-mailadres bij vragen]</a:t>
            </a:r>
          </a:p>
        </p:txBody>
      </p:sp>
      <p:sp>
        <p:nvSpPr>
          <p:cNvPr id="3" name="Ondertitel 2">
            <a:extLst>
              <a:ext uri="{FF2B5EF4-FFF2-40B4-BE49-F238E27FC236}">
                <a16:creationId xmlns:a16="http://schemas.microsoft.com/office/drawing/2014/main" id="{5415ECE2-D043-8259-05A8-E9F1DFB25359}"/>
              </a:ext>
            </a:extLst>
          </p:cNvPr>
          <p:cNvSpPr>
            <a:spLocks noGrp="1"/>
          </p:cNvSpPr>
          <p:nvPr>
            <p:ph type="subTitle" idx="4294967295"/>
          </p:nvPr>
        </p:nvSpPr>
        <p:spPr>
          <a:xfrm>
            <a:off x="2695193" y="4095210"/>
            <a:ext cx="6801612" cy="799785"/>
          </a:xfrm>
          <a:prstGeom prst="rect">
            <a:avLst/>
          </a:prstGeom>
        </p:spPr>
        <p:txBody>
          <a:bodyPr>
            <a:normAutofit/>
          </a:bodyPr>
          <a:lstStyle/>
          <a:p>
            <a:pPr marL="0" indent="0" algn="ctr">
              <a:buNone/>
            </a:pPr>
            <a:r>
              <a:rPr lang="nl-NL" sz="2800" dirty="0">
                <a:latin typeface="Cabinet Grotesk Black" pitchFamily="2" charset="77"/>
              </a:rPr>
              <a:t>Omdat ieder kind zichzelf moet kunnen zijn!</a:t>
            </a:r>
          </a:p>
        </p:txBody>
      </p:sp>
      <p:grpSp>
        <p:nvGrpSpPr>
          <p:cNvPr id="5" name="Group 4">
            <a:extLst>
              <a:ext uri="{FF2B5EF4-FFF2-40B4-BE49-F238E27FC236}">
                <a16:creationId xmlns:a16="http://schemas.microsoft.com/office/drawing/2014/main" id="{B121EB83-D9B9-AAF2-7DAA-D0D23A160FF6}"/>
              </a:ext>
            </a:extLst>
          </p:cNvPr>
          <p:cNvGrpSpPr/>
          <p:nvPr/>
        </p:nvGrpSpPr>
        <p:grpSpPr>
          <a:xfrm>
            <a:off x="1693011" y="850403"/>
            <a:ext cx="8805978" cy="3244807"/>
            <a:chOff x="1036291" y="1242575"/>
            <a:chExt cx="5480887" cy="2019585"/>
          </a:xfrm>
        </p:grpSpPr>
        <p:sp>
          <p:nvSpPr>
            <p:cNvPr id="7" name="Ondertitel 2">
              <a:extLst>
                <a:ext uri="{FF2B5EF4-FFF2-40B4-BE49-F238E27FC236}">
                  <a16:creationId xmlns:a16="http://schemas.microsoft.com/office/drawing/2014/main" id="{3EB03BEA-2D1D-5C8F-C487-9137B17BB890}"/>
                </a:ext>
              </a:extLst>
            </p:cNvPr>
            <p:cNvSpPr txBox="1">
              <a:spLocks/>
            </p:cNvSpPr>
            <p:nvPr/>
          </p:nvSpPr>
          <p:spPr>
            <a:xfrm>
              <a:off x="1036291" y="1242575"/>
              <a:ext cx="5480887" cy="1133465"/>
            </a:xfrm>
            <a:prstGeom prst="rect">
              <a:avLst/>
            </a:prstGeom>
            <a:noFill/>
          </p:spPr>
          <p:txBody>
            <a:bodyPr vert="horz" lIns="91440" tIns="45720" rIns="91440" bIns="45720" rtlCol="0">
              <a:noAutofit/>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nl-NL" sz="11500" b="1" dirty="0">
                  <a:latin typeface="Cabinet Grotesk Black" pitchFamily="2" charset="77"/>
                </a:rPr>
                <a:t>PAARSE</a:t>
              </a:r>
            </a:p>
          </p:txBody>
        </p:sp>
        <p:sp>
          <p:nvSpPr>
            <p:cNvPr id="4" name="Ondertitel 2">
              <a:extLst>
                <a:ext uri="{FF2B5EF4-FFF2-40B4-BE49-F238E27FC236}">
                  <a16:creationId xmlns:a16="http://schemas.microsoft.com/office/drawing/2014/main" id="{16F24FA0-684C-F54A-4EB0-CE6CA6F8C209}"/>
                </a:ext>
              </a:extLst>
            </p:cNvPr>
            <p:cNvSpPr txBox="1">
              <a:spLocks/>
            </p:cNvSpPr>
            <p:nvPr/>
          </p:nvSpPr>
          <p:spPr>
            <a:xfrm>
              <a:off x="1036291" y="2128695"/>
              <a:ext cx="5480887" cy="1133465"/>
            </a:xfrm>
            <a:prstGeom prst="rect">
              <a:avLst/>
            </a:prstGeom>
            <a:noFill/>
          </p:spPr>
          <p:txBody>
            <a:bodyPr vert="horz" lIns="91440" tIns="45720" rIns="91440" bIns="45720" rtlCol="0">
              <a:normAutofit lnSpcReduction="10000"/>
            </a:bodyPr>
            <a:lstStyle>
              <a:lvl1pPr marL="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75000"/>
                      <a:lumOff val="25000"/>
                    </a:schemeClr>
                  </a:solidFill>
                  <a:latin typeface="+mn-lt"/>
                  <a:ea typeface="+mn-ea"/>
                  <a:cs typeface="+mn-cs"/>
                </a:defRPr>
              </a:lvl1pPr>
              <a:lvl2pPr marL="457200" indent="0" algn="ctr" defTabSz="914400" rtl="0" eaLnBrk="1" latinLnBrk="0" hangingPunct="1">
                <a:lnSpc>
                  <a:spcPct val="100000"/>
                </a:lnSpc>
                <a:spcBef>
                  <a:spcPts val="1000"/>
                </a:spcBef>
                <a:buClr>
                  <a:schemeClr val="accent2"/>
                </a:buClr>
                <a:buFont typeface="Arial" panose="020B0604020202020204" pitchFamily="34" charset="0"/>
                <a:buNone/>
                <a:defRPr sz="2000" kern="1200">
                  <a:solidFill>
                    <a:schemeClr val="tx1">
                      <a:lumMod val="85000"/>
                      <a:lumOff val="15000"/>
                    </a:schemeClr>
                  </a:solidFill>
                  <a:latin typeface="+mn-lt"/>
                  <a:ea typeface="+mn-ea"/>
                  <a:cs typeface="+mn-cs"/>
                </a:defRPr>
              </a:lvl2pPr>
              <a:lvl3pPr marL="914400" indent="0" algn="ctr" defTabSz="914400" rtl="0" eaLnBrk="1" latinLnBrk="0" hangingPunct="1">
                <a:lnSpc>
                  <a:spcPct val="100000"/>
                </a:lnSpc>
                <a:spcBef>
                  <a:spcPts val="1000"/>
                </a:spcBef>
                <a:buClr>
                  <a:schemeClr val="accent2"/>
                </a:buClr>
                <a:buFont typeface="Arial" panose="020B0604020202020204" pitchFamily="34" charset="0"/>
                <a:buNone/>
                <a:defRPr sz="1800" kern="1200">
                  <a:solidFill>
                    <a:schemeClr val="tx1">
                      <a:lumMod val="85000"/>
                      <a:lumOff val="15000"/>
                    </a:schemeClr>
                  </a:solidFill>
                  <a:latin typeface="+mn-lt"/>
                  <a:ea typeface="+mn-ea"/>
                  <a:cs typeface="+mn-cs"/>
                </a:defRPr>
              </a:lvl3pPr>
              <a:lvl4pPr marL="13716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4pPr>
              <a:lvl5pPr marL="18288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lumMod val="85000"/>
                      <a:lumOff val="15000"/>
                    </a:schemeClr>
                  </a:solidFill>
                  <a:latin typeface="+mn-lt"/>
                  <a:ea typeface="+mn-ea"/>
                  <a:cs typeface="+mn-cs"/>
                </a:defRPr>
              </a:lvl5pPr>
              <a:lvl6pPr marL="22860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100000"/>
                </a:lnSpc>
                <a:spcBef>
                  <a:spcPts val="1000"/>
                </a:spcBef>
                <a:buClr>
                  <a:schemeClr val="accent2"/>
                </a:buClr>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8pPr>
              <a:lvl9pPr marL="3657600" indent="0" algn="ctr" defTabSz="914400" rtl="0" eaLnBrk="1" latinLnBrk="0" hangingPunct="1">
                <a:lnSpc>
                  <a:spcPct val="100000"/>
                </a:lnSpc>
                <a:spcBef>
                  <a:spcPts val="1000"/>
                </a:spcBef>
                <a:buClr>
                  <a:schemeClr val="accent2"/>
                </a:buClr>
                <a:buFont typeface="Arial" panose="020B0604020202020204" pitchFamily="34" charset="0"/>
                <a:buNone/>
                <a:defRPr sz="1600" kern="1200" baseline="0">
                  <a:solidFill>
                    <a:schemeClr val="tx1"/>
                  </a:solidFill>
                  <a:latin typeface="+mn-lt"/>
                  <a:ea typeface="+mn-ea"/>
                  <a:cs typeface="+mn-cs"/>
                </a:defRPr>
              </a:lvl9pPr>
            </a:lstStyle>
            <a:p>
              <a:r>
                <a:rPr lang="nl-NL" sz="11500" b="1" dirty="0">
                  <a:latin typeface="Cabinet Grotesk Black" pitchFamily="2" charset="77"/>
                </a:rPr>
                <a:t>VRIJDAG</a:t>
              </a:r>
            </a:p>
          </p:txBody>
        </p:sp>
      </p:grpSp>
    </p:spTree>
    <p:extLst>
      <p:ext uri="{BB962C8B-B14F-4D97-AF65-F5344CB8AC3E}">
        <p14:creationId xmlns:p14="http://schemas.microsoft.com/office/powerpoint/2010/main" val="38558522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FAF16FC9-BEB5-97D2-8928-B478DDD0FBC8}"/>
              </a:ext>
            </a:extLst>
          </p:cNvPr>
          <p:cNvSpPr>
            <a:spLocks noGrp="1"/>
          </p:cNvSpPr>
          <p:nvPr>
            <p:ph idx="4294967295"/>
          </p:nvPr>
        </p:nvSpPr>
        <p:spPr>
          <a:xfrm>
            <a:off x="633564" y="2017933"/>
            <a:ext cx="7729728" cy="3730672"/>
          </a:xfrm>
          <a:prstGeom prst="rect">
            <a:avLst/>
          </a:prstGeom>
        </p:spPr>
        <p:txBody>
          <a:bodyPr vert="horz" lIns="91440" tIns="45720" rIns="91440" bIns="45720" rtlCol="0" anchor="t">
            <a:noAutofit/>
          </a:bodyPr>
          <a:lstStyle/>
          <a:p>
            <a:pPr>
              <a:buClr>
                <a:schemeClr val="bg1"/>
              </a:buClr>
            </a:pPr>
            <a:r>
              <a:rPr lang="nl-NL" sz="2400" dirty="0">
                <a:solidFill>
                  <a:schemeClr val="bg1"/>
                </a:solidFill>
                <a:latin typeface="Cabinet Grotesk Black" pitchFamily="2" charset="77"/>
              </a:rPr>
              <a:t>Opening – Wat zijn je vragen? </a:t>
            </a:r>
          </a:p>
          <a:p>
            <a:pPr>
              <a:buClr>
                <a:schemeClr val="bg1"/>
              </a:buClr>
            </a:pPr>
            <a:r>
              <a:rPr lang="nl-NL" sz="2400" dirty="0">
                <a:solidFill>
                  <a:schemeClr val="bg1"/>
                </a:solidFill>
                <a:latin typeface="Cabinet Grotesk Black" pitchFamily="2" charset="77"/>
              </a:rPr>
              <a:t>Wat is Paarse Vrijdag?</a:t>
            </a:r>
          </a:p>
          <a:p>
            <a:pPr>
              <a:buClr>
                <a:schemeClr val="bg1"/>
              </a:buClr>
            </a:pPr>
            <a:r>
              <a:rPr lang="nl-NL" sz="2400" dirty="0">
                <a:solidFill>
                  <a:schemeClr val="bg1"/>
                </a:solidFill>
                <a:latin typeface="Cabinet Grotesk Black" pitchFamily="2" charset="77"/>
              </a:rPr>
              <a:t>Waarom Paarse Vrijdag?</a:t>
            </a:r>
          </a:p>
          <a:p>
            <a:pPr>
              <a:buClr>
                <a:schemeClr val="bg1"/>
              </a:buClr>
            </a:pPr>
            <a:r>
              <a:rPr lang="nl-NL" sz="2400" dirty="0">
                <a:solidFill>
                  <a:schemeClr val="bg1"/>
                </a:solidFill>
                <a:latin typeface="Cabinet Grotesk Black" pitchFamily="2" charset="77"/>
              </a:rPr>
              <a:t>Wat zit er in het Paarse Vrijdag pakket?</a:t>
            </a:r>
          </a:p>
          <a:p>
            <a:pPr>
              <a:buClr>
                <a:schemeClr val="bg1"/>
              </a:buClr>
            </a:pPr>
            <a:r>
              <a:rPr lang="nl-NL" sz="2400" dirty="0">
                <a:solidFill>
                  <a:schemeClr val="bg1"/>
                </a:solidFill>
                <a:latin typeface="Cabinet Grotesk Black" pitchFamily="2" charset="77"/>
              </a:rPr>
              <a:t>Een voorbeeldlesbrief/lesbrieven</a:t>
            </a:r>
          </a:p>
          <a:p>
            <a:pPr>
              <a:buClr>
                <a:schemeClr val="bg1"/>
              </a:buClr>
            </a:pPr>
            <a:r>
              <a:rPr lang="nl-NL" sz="2400" dirty="0">
                <a:solidFill>
                  <a:schemeClr val="bg1"/>
                </a:solidFill>
                <a:latin typeface="Cabinet Grotesk Black" pitchFamily="2" charset="77"/>
              </a:rPr>
              <a:t>Website</a:t>
            </a:r>
          </a:p>
          <a:p>
            <a:pPr>
              <a:buClr>
                <a:schemeClr val="bg1"/>
              </a:buClr>
            </a:pPr>
            <a:r>
              <a:rPr lang="nl-NL" sz="2400" dirty="0">
                <a:solidFill>
                  <a:schemeClr val="bg1"/>
                </a:solidFill>
                <a:latin typeface="Cabinet Grotesk Black" pitchFamily="2" charset="77"/>
              </a:rPr>
              <a:t>Vraagmoment</a:t>
            </a:r>
          </a:p>
        </p:txBody>
      </p:sp>
      <p:sp>
        <p:nvSpPr>
          <p:cNvPr id="6" name="TextBox 5">
            <a:extLst>
              <a:ext uri="{FF2B5EF4-FFF2-40B4-BE49-F238E27FC236}">
                <a16:creationId xmlns:a16="http://schemas.microsoft.com/office/drawing/2014/main" id="{A653EDBF-B0E2-7E4C-95FA-155A2B80409C}"/>
              </a:ext>
            </a:extLst>
          </p:cNvPr>
          <p:cNvSpPr txBox="1"/>
          <p:nvPr/>
        </p:nvSpPr>
        <p:spPr>
          <a:xfrm>
            <a:off x="633564" y="1051034"/>
            <a:ext cx="6198161" cy="707886"/>
          </a:xfrm>
          <a:prstGeom prst="rect">
            <a:avLst/>
          </a:prstGeom>
          <a:noFill/>
        </p:spPr>
        <p:txBody>
          <a:bodyPr wrap="square" rtlCol="0">
            <a:spAutoFit/>
          </a:bodyPr>
          <a:lstStyle/>
          <a:p>
            <a:r>
              <a:rPr lang="en-NL" sz="4000" dirty="0">
                <a:solidFill>
                  <a:schemeClr val="bg1"/>
                </a:solidFill>
                <a:latin typeface="Cabinet Grotesk Black" pitchFamily="2" charset="77"/>
              </a:rPr>
              <a:t>AGENDA</a:t>
            </a:r>
          </a:p>
        </p:txBody>
      </p:sp>
    </p:spTree>
    <p:extLst>
      <p:ext uri="{BB962C8B-B14F-4D97-AF65-F5344CB8AC3E}">
        <p14:creationId xmlns:p14="http://schemas.microsoft.com/office/powerpoint/2010/main" val="29417294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19" name="TextBox 18">
            <a:extLst>
              <a:ext uri="{FF2B5EF4-FFF2-40B4-BE49-F238E27FC236}">
                <a16:creationId xmlns:a16="http://schemas.microsoft.com/office/drawing/2014/main" id="{09B58A82-7B2C-D7CB-EDB5-D91897C19AA3}"/>
              </a:ext>
            </a:extLst>
          </p:cNvPr>
          <p:cNvSpPr txBox="1"/>
          <p:nvPr/>
        </p:nvSpPr>
        <p:spPr>
          <a:xfrm>
            <a:off x="741190" y="891095"/>
            <a:ext cx="4600588" cy="707886"/>
          </a:xfrm>
          <a:prstGeom prst="rect">
            <a:avLst/>
          </a:prstGeom>
          <a:noFill/>
        </p:spPr>
        <p:txBody>
          <a:bodyPr wrap="square" rtlCol="0">
            <a:spAutoFit/>
          </a:bodyPr>
          <a:lstStyle/>
          <a:p>
            <a:pPr algn="ctr"/>
            <a:r>
              <a:rPr lang="en-GB" sz="4000" dirty="0">
                <a:solidFill>
                  <a:schemeClr val="bg1"/>
                </a:solidFill>
                <a:latin typeface="Cabinet Grotesk Black" pitchFamily="2" charset="77"/>
              </a:rPr>
              <a:t>OPENING</a:t>
            </a:r>
            <a:endParaRPr lang="en-NL" sz="4000" dirty="0">
              <a:solidFill>
                <a:schemeClr val="bg1"/>
              </a:solidFill>
              <a:latin typeface="Cabinet Grotesk Black" pitchFamily="2" charset="77"/>
            </a:endParaRPr>
          </a:p>
        </p:txBody>
      </p:sp>
      <p:sp>
        <p:nvSpPr>
          <p:cNvPr id="2" name="Tijdelijke aanduiding voor inhoud 2">
            <a:extLst>
              <a:ext uri="{FF2B5EF4-FFF2-40B4-BE49-F238E27FC236}">
                <a16:creationId xmlns:a16="http://schemas.microsoft.com/office/drawing/2014/main" id="{42A9B19F-D1C8-DAA6-5ED3-4B6B10040758}"/>
              </a:ext>
            </a:extLst>
          </p:cNvPr>
          <p:cNvSpPr txBox="1">
            <a:spLocks/>
          </p:cNvSpPr>
          <p:nvPr/>
        </p:nvSpPr>
        <p:spPr>
          <a:xfrm>
            <a:off x="876858" y="2130331"/>
            <a:ext cx="10183670" cy="373067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buClr>
                <a:schemeClr val="bg1"/>
              </a:buClr>
            </a:pPr>
            <a:r>
              <a:rPr lang="nl-NL" sz="2000" dirty="0">
                <a:solidFill>
                  <a:schemeClr val="bg1"/>
                </a:solidFill>
                <a:latin typeface="Cabinet Grotesk Variable" pitchFamily="2" charset="77"/>
              </a:rPr>
              <a:t>Welkom</a:t>
            </a:r>
          </a:p>
          <a:p>
            <a:pPr>
              <a:buClr>
                <a:schemeClr val="bg1"/>
              </a:buClr>
            </a:pPr>
            <a:endParaRPr lang="nl-NL" sz="2000" dirty="0">
              <a:solidFill>
                <a:schemeClr val="bg1"/>
              </a:solidFill>
              <a:latin typeface="Cabinet Grotesk Variable" pitchFamily="2" charset="77"/>
            </a:endParaRPr>
          </a:p>
          <a:p>
            <a:pPr>
              <a:buClr>
                <a:schemeClr val="bg1"/>
              </a:buClr>
            </a:pPr>
            <a:r>
              <a:rPr lang="nl-NL" sz="2000" dirty="0">
                <a:solidFill>
                  <a:schemeClr val="bg1"/>
                </a:solidFill>
                <a:latin typeface="Cabinet Grotesk Variable" pitchFamily="2" charset="77"/>
              </a:rPr>
              <a:t>Schrijf op een post-it:</a:t>
            </a:r>
          </a:p>
          <a:p>
            <a:pPr marL="0" indent="0">
              <a:buClr>
                <a:schemeClr val="bg1"/>
              </a:buClr>
              <a:buNone/>
            </a:pPr>
            <a:r>
              <a:rPr lang="nl-NL" sz="2000" dirty="0">
                <a:solidFill>
                  <a:schemeClr val="bg1"/>
                </a:solidFill>
                <a:latin typeface="Cabinet Grotesk Variable" pitchFamily="2" charset="77"/>
              </a:rPr>
              <a:t>	Welke vragen heb je?</a:t>
            </a:r>
          </a:p>
          <a:p>
            <a:pPr marL="0" indent="0">
              <a:buClr>
                <a:schemeClr val="bg1"/>
              </a:buClr>
              <a:buNone/>
            </a:pPr>
            <a:r>
              <a:rPr lang="nl-NL" sz="2000" dirty="0">
                <a:solidFill>
                  <a:schemeClr val="bg1"/>
                </a:solidFill>
                <a:latin typeface="Cabinet Grotesk Variable" pitchFamily="2" charset="77"/>
              </a:rPr>
              <a:t>	Met welk doel ben je hier vandaag?</a:t>
            </a:r>
          </a:p>
          <a:p>
            <a:pPr>
              <a:buClr>
                <a:schemeClr val="bg1"/>
              </a:buClr>
            </a:pPr>
            <a:endParaRPr lang="nl-NL" sz="2000" dirty="0">
              <a:solidFill>
                <a:schemeClr val="bg1"/>
              </a:solidFill>
              <a:latin typeface="Cabinet Grotesk Variable" pitchFamily="2" charset="77"/>
            </a:endParaRPr>
          </a:p>
        </p:txBody>
      </p:sp>
      <p:pic>
        <p:nvPicPr>
          <p:cNvPr id="5" name="Afbeelding 4">
            <a:extLst>
              <a:ext uri="{FF2B5EF4-FFF2-40B4-BE49-F238E27FC236}">
                <a16:creationId xmlns:a16="http://schemas.microsoft.com/office/drawing/2014/main" id="{3BD52389-2CD3-FE79-8854-1AEF3DAA80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0224" y="0"/>
            <a:ext cx="4570259" cy="6858000"/>
          </a:xfrm>
          <a:prstGeom prst="rect">
            <a:avLst/>
          </a:prstGeom>
        </p:spPr>
      </p:pic>
    </p:spTree>
    <p:extLst>
      <p:ext uri="{BB962C8B-B14F-4D97-AF65-F5344CB8AC3E}">
        <p14:creationId xmlns:p14="http://schemas.microsoft.com/office/powerpoint/2010/main" val="32991449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4" name="Tijdelijke aanduiding voor inhoud 2">
            <a:extLst>
              <a:ext uri="{FF2B5EF4-FFF2-40B4-BE49-F238E27FC236}">
                <a16:creationId xmlns:a16="http://schemas.microsoft.com/office/drawing/2014/main" id="{965CDAE8-22A8-789E-1BEC-6A0DCAFFE47F}"/>
              </a:ext>
            </a:extLst>
          </p:cNvPr>
          <p:cNvSpPr txBox="1">
            <a:spLocks/>
          </p:cNvSpPr>
          <p:nvPr/>
        </p:nvSpPr>
        <p:spPr>
          <a:xfrm>
            <a:off x="633564" y="2243220"/>
            <a:ext cx="10183670" cy="373067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buClr>
                <a:schemeClr val="bg1"/>
              </a:buClr>
            </a:pPr>
            <a:r>
              <a:rPr lang="nl-NL" sz="2000" dirty="0">
                <a:solidFill>
                  <a:schemeClr val="bg1"/>
                </a:solidFill>
                <a:latin typeface="Cabinet Grotesk Variable" pitchFamily="2" charset="77"/>
              </a:rPr>
              <a:t>Paarse Vrijdag bestaat sinds 2010 op Nederlandse scholen en op basisscholen vanaf 2019.</a:t>
            </a:r>
          </a:p>
          <a:p>
            <a:pPr>
              <a:buClr>
                <a:schemeClr val="bg1"/>
              </a:buClr>
            </a:pPr>
            <a:r>
              <a:rPr lang="nl-NL" sz="2000" dirty="0">
                <a:solidFill>
                  <a:schemeClr val="bg1"/>
                </a:solidFill>
                <a:latin typeface="Cabinet Grotesk Variable" pitchFamily="2" charset="77"/>
              </a:rPr>
              <a:t>Paarse Vrijdag gaat er om dat iedereen zichzelf mag zijn en kinderen niet gepest worden om wie ze zijn.</a:t>
            </a:r>
          </a:p>
          <a:p>
            <a:pPr>
              <a:buClr>
                <a:schemeClr val="bg1"/>
              </a:buClr>
            </a:pPr>
            <a:r>
              <a:rPr lang="nl-NL" sz="2000" dirty="0">
                <a:solidFill>
                  <a:schemeClr val="bg1"/>
                </a:solidFill>
                <a:latin typeface="Cabinet Grotesk Variable" pitchFamily="2" charset="77"/>
              </a:rPr>
              <a:t>Er is brede aandacht voor diversiteit en jezelf zijn met een focus op familie-, seksuele en genderdiversiteit.</a:t>
            </a:r>
          </a:p>
          <a:p>
            <a:pPr>
              <a:buClr>
                <a:schemeClr val="bg1"/>
              </a:buClr>
            </a:pPr>
            <a:r>
              <a:rPr lang="nl-NL" sz="2000" dirty="0">
                <a:solidFill>
                  <a:schemeClr val="bg1"/>
                </a:solidFill>
                <a:latin typeface="Cabinet Grotesk Variable" pitchFamily="2" charset="77"/>
              </a:rPr>
              <a:t>Is een onderdeel van een schooldag, elke school geeft eigen invulling hoeveel tijd ze eraan besteden. </a:t>
            </a:r>
          </a:p>
          <a:p>
            <a:pPr>
              <a:buClr>
                <a:schemeClr val="bg1"/>
              </a:buClr>
            </a:pPr>
            <a:r>
              <a:rPr lang="nl-NL" sz="2000" dirty="0">
                <a:solidFill>
                  <a:schemeClr val="bg1"/>
                </a:solidFill>
                <a:latin typeface="Cabinet Grotesk Variable" pitchFamily="2" charset="77"/>
              </a:rPr>
              <a:t>Wij gebruiken hiervoor het Paarse Vrijdag pakket van COC Nederland. Hierin staan les-ideeën waar diversiteit aandacht krijgt. In het ene </a:t>
            </a:r>
            <a:r>
              <a:rPr lang="nl-NL" sz="2000" dirty="0" err="1">
                <a:solidFill>
                  <a:schemeClr val="bg1"/>
                </a:solidFill>
                <a:latin typeface="Cabinet Grotesk Variable" pitchFamily="2" charset="77"/>
              </a:rPr>
              <a:t>lesidee</a:t>
            </a:r>
            <a:r>
              <a:rPr lang="nl-NL" sz="2000" dirty="0">
                <a:solidFill>
                  <a:schemeClr val="bg1"/>
                </a:solidFill>
                <a:latin typeface="Cabinet Grotesk Variable" pitchFamily="2" charset="77"/>
              </a:rPr>
              <a:t> op de voorgrond, bij de ander op de achtergrond.</a:t>
            </a:r>
          </a:p>
          <a:p>
            <a:pPr>
              <a:buClr>
                <a:schemeClr val="bg1"/>
              </a:buClr>
            </a:pPr>
            <a:endParaRPr lang="nl-NL" sz="2000" dirty="0">
              <a:solidFill>
                <a:schemeClr val="bg1"/>
              </a:solidFill>
              <a:latin typeface="Cabinet Grotesk Variable" pitchFamily="2" charset="77"/>
            </a:endParaRPr>
          </a:p>
        </p:txBody>
      </p:sp>
      <p:sp>
        <p:nvSpPr>
          <p:cNvPr id="5" name="TextBox 4">
            <a:extLst>
              <a:ext uri="{FF2B5EF4-FFF2-40B4-BE49-F238E27FC236}">
                <a16:creationId xmlns:a16="http://schemas.microsoft.com/office/drawing/2014/main" id="{2D318C65-FC57-ED0B-1708-B0404341D7C1}"/>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WAT IS PAARSE VRIJDAG?</a:t>
            </a:r>
            <a:endParaRPr lang="en-NL" sz="4000" dirty="0">
              <a:solidFill>
                <a:schemeClr val="bg1"/>
              </a:solidFill>
              <a:latin typeface="Cabinet Grotesk Black" pitchFamily="2" charset="77"/>
            </a:endParaRPr>
          </a:p>
        </p:txBody>
      </p:sp>
    </p:spTree>
    <p:extLst>
      <p:ext uri="{BB962C8B-B14F-4D97-AF65-F5344CB8AC3E}">
        <p14:creationId xmlns:p14="http://schemas.microsoft.com/office/powerpoint/2010/main" val="32415990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4EAF61B-FD05-4F00-64B9-E405407CF9AE}"/>
              </a:ext>
            </a:extLst>
          </p:cNvPr>
          <p:cNvSpPr txBox="1"/>
          <p:nvPr/>
        </p:nvSpPr>
        <p:spPr>
          <a:xfrm>
            <a:off x="2188037" y="11780"/>
            <a:ext cx="8165879" cy="707886"/>
          </a:xfrm>
          <a:prstGeom prst="rect">
            <a:avLst/>
          </a:prstGeom>
          <a:noFill/>
        </p:spPr>
        <p:txBody>
          <a:bodyPr wrap="square" rtlCol="0">
            <a:spAutoFit/>
          </a:bodyPr>
          <a:lstStyle/>
          <a:p>
            <a:pPr algn="ctr"/>
            <a:r>
              <a:rPr lang="en-GB" sz="4000" dirty="0">
                <a:solidFill>
                  <a:schemeClr val="bg1"/>
                </a:solidFill>
                <a:latin typeface="Cabinet Grotesk Black" pitchFamily="2" charset="77"/>
              </a:rPr>
              <a:t>WAT IS PAARSE VRIJDAG?</a:t>
            </a:r>
            <a:endParaRPr lang="en-NL" sz="4000" dirty="0">
              <a:solidFill>
                <a:schemeClr val="bg1"/>
              </a:solidFill>
              <a:latin typeface="Cabinet Grotesk Black" pitchFamily="2" charset="77"/>
            </a:endParaRPr>
          </a:p>
        </p:txBody>
      </p:sp>
      <p:pic>
        <p:nvPicPr>
          <p:cNvPr id="4" name="Online Media 3" title="COC_Paarse Vrijdag Campagne_PO_Community_4x5_DO">
            <a:hlinkClick r:id="" action="ppaction://media"/>
            <a:extLst>
              <a:ext uri="{FF2B5EF4-FFF2-40B4-BE49-F238E27FC236}">
                <a16:creationId xmlns:a16="http://schemas.microsoft.com/office/drawing/2014/main" id="{603AABAF-F37B-45E0-D4B5-5E788B0F413F}"/>
              </a:ext>
            </a:extLst>
          </p:cNvPr>
          <p:cNvPicPr>
            <a:picLocks noRot="1" noChangeAspect="1"/>
          </p:cNvPicPr>
          <p:nvPr>
            <a:videoFile r:link="rId1"/>
          </p:nvPr>
        </p:nvPicPr>
        <p:blipFill>
          <a:blip r:embed="rId4"/>
          <a:stretch>
            <a:fillRect/>
          </a:stretch>
        </p:blipFill>
        <p:spPr>
          <a:xfrm>
            <a:off x="3725333" y="707886"/>
            <a:ext cx="4910667" cy="6138334"/>
          </a:xfrm>
          <a:prstGeom prst="rect">
            <a:avLst/>
          </a:prstGeom>
        </p:spPr>
      </p:pic>
    </p:spTree>
    <p:extLst>
      <p:ext uri="{BB962C8B-B14F-4D97-AF65-F5344CB8AC3E}">
        <p14:creationId xmlns:p14="http://schemas.microsoft.com/office/powerpoint/2010/main" val="273978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B87CE214-0E6E-9A44-5EC3-AF29F5FB1BFD}"/>
              </a:ext>
            </a:extLst>
          </p:cNvPr>
          <p:cNvSpPr txBox="1"/>
          <p:nvPr/>
        </p:nvSpPr>
        <p:spPr>
          <a:xfrm>
            <a:off x="2204971" y="103257"/>
            <a:ext cx="8165879" cy="707886"/>
          </a:xfrm>
          <a:prstGeom prst="rect">
            <a:avLst/>
          </a:prstGeom>
          <a:noFill/>
        </p:spPr>
        <p:txBody>
          <a:bodyPr wrap="square" rtlCol="0">
            <a:spAutoFit/>
          </a:bodyPr>
          <a:lstStyle/>
          <a:p>
            <a:pPr algn="ctr"/>
            <a:r>
              <a:rPr lang="en-GB" sz="4000" dirty="0">
                <a:solidFill>
                  <a:schemeClr val="bg1"/>
                </a:solidFill>
                <a:latin typeface="Cabinet Grotesk Black" pitchFamily="2" charset="77"/>
              </a:rPr>
              <a:t>WAT IS PAARSE VRIJDAG?</a:t>
            </a:r>
            <a:endParaRPr lang="en-NL" sz="4000" dirty="0">
              <a:solidFill>
                <a:schemeClr val="bg1"/>
              </a:solidFill>
              <a:latin typeface="Cabinet Grotesk Black" pitchFamily="2" charset="77"/>
            </a:endParaRPr>
          </a:p>
        </p:txBody>
      </p:sp>
      <p:pic>
        <p:nvPicPr>
          <p:cNvPr id="3" name="Online Media 2" title="COC_Paarse Vrijdag Campagne_PO_Diverse omgeving_4x5_SEE">
            <a:hlinkClick r:id="" action="ppaction://media"/>
            <a:extLst>
              <a:ext uri="{FF2B5EF4-FFF2-40B4-BE49-F238E27FC236}">
                <a16:creationId xmlns:a16="http://schemas.microsoft.com/office/drawing/2014/main" id="{ECA99D07-7A53-0FE7-9138-BDCAF879D01F}"/>
              </a:ext>
            </a:extLst>
          </p:cNvPr>
          <p:cNvPicPr>
            <a:picLocks noRot="1" noChangeAspect="1"/>
          </p:cNvPicPr>
          <p:nvPr>
            <a:videoFile r:link="rId1"/>
          </p:nvPr>
        </p:nvPicPr>
        <p:blipFill>
          <a:blip r:embed="rId4"/>
          <a:stretch>
            <a:fillRect/>
          </a:stretch>
        </p:blipFill>
        <p:spPr>
          <a:xfrm>
            <a:off x="3962399" y="811143"/>
            <a:ext cx="4651022" cy="5813778"/>
          </a:xfrm>
          <a:prstGeom prst="rect">
            <a:avLst/>
          </a:prstGeom>
        </p:spPr>
      </p:pic>
    </p:spTree>
    <p:extLst>
      <p:ext uri="{BB962C8B-B14F-4D97-AF65-F5344CB8AC3E}">
        <p14:creationId xmlns:p14="http://schemas.microsoft.com/office/powerpoint/2010/main" val="2753175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10956791-06AF-5CFC-3A22-A8BFB23D4B93}"/>
              </a:ext>
            </a:extLst>
          </p:cNvPr>
          <p:cNvSpPr txBox="1"/>
          <p:nvPr/>
        </p:nvSpPr>
        <p:spPr>
          <a:xfrm>
            <a:off x="915787" y="2505406"/>
            <a:ext cx="4815840" cy="1323439"/>
          </a:xfrm>
          <a:prstGeom prst="rect">
            <a:avLst/>
          </a:prstGeom>
          <a:noFill/>
        </p:spPr>
        <p:txBody>
          <a:bodyPr wrap="square" rtlCol="0">
            <a:noAutofit/>
          </a:bodyPr>
          <a:lstStyle/>
          <a:p>
            <a:pPr algn="ctr"/>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pic>
        <p:nvPicPr>
          <p:cNvPr id="4" name="Picture 3" descr="A person sitting on a purple couch&#10;&#10;AI-generated content may be incorrect.">
            <a:extLst>
              <a:ext uri="{FF2B5EF4-FFF2-40B4-BE49-F238E27FC236}">
                <a16:creationId xmlns:a16="http://schemas.microsoft.com/office/drawing/2014/main" id="{A7D56EFD-91A1-98C9-364A-091ECC3F44A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869077" y="0"/>
            <a:ext cx="4572421" cy="6858000"/>
          </a:xfrm>
          <a:prstGeom prst="rect">
            <a:avLst/>
          </a:prstGeom>
        </p:spPr>
      </p:pic>
    </p:spTree>
    <p:extLst>
      <p:ext uri="{BB962C8B-B14F-4D97-AF65-F5344CB8AC3E}">
        <p14:creationId xmlns:p14="http://schemas.microsoft.com/office/powerpoint/2010/main" val="926331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4" name="Tijdelijke aanduiding voor inhoud 2">
            <a:extLst>
              <a:ext uri="{FF2B5EF4-FFF2-40B4-BE49-F238E27FC236}">
                <a16:creationId xmlns:a16="http://schemas.microsoft.com/office/drawing/2014/main" id="{267CE8C6-23A1-9133-59EB-621745D89C03}"/>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Een veilige omgeving creëren we samen</a:t>
            </a:r>
          </a:p>
          <a:p>
            <a:pPr>
              <a:buClr>
                <a:schemeClr val="bg1"/>
              </a:buClr>
            </a:pPr>
            <a:r>
              <a:rPr lang="nl-NL" sz="2000" dirty="0">
                <a:solidFill>
                  <a:schemeClr val="bg1"/>
                </a:solidFill>
                <a:latin typeface="Cabinet Grotesk Variable" pitchFamily="2" charset="77"/>
              </a:rPr>
              <a:t>Het is 365 per jaar belangrijk om aandacht te geven aan jezelf zijn maar helaas worden kinderen nog steeds buitengesloten om wie ze zijn. Daarom extra aandacht op Paarse Vrijdag.</a:t>
            </a:r>
          </a:p>
          <a:p>
            <a:pPr>
              <a:buClr>
                <a:schemeClr val="bg1"/>
              </a:buClr>
            </a:pPr>
            <a:r>
              <a:rPr lang="nl-NL" sz="2000" dirty="0">
                <a:solidFill>
                  <a:schemeClr val="bg1"/>
                </a:solidFill>
                <a:latin typeface="Cabinet Grotesk Variable" pitchFamily="2" charset="77"/>
              </a:rPr>
              <a:t>Samenleven in een gezonde maatschappij betekent dat je in aanraking komt met mensen die anders zijn dan jij. Leren samenleven is een basisvaardigheid voor ieder kind, net zoals rekenen en taal.</a:t>
            </a:r>
          </a:p>
          <a:p>
            <a:pPr>
              <a:buClr>
                <a:schemeClr val="bg1"/>
              </a:buClr>
            </a:pPr>
            <a:r>
              <a:rPr lang="nl-NL" sz="2000" dirty="0">
                <a:solidFill>
                  <a:schemeClr val="bg1"/>
                </a:solidFill>
                <a:latin typeface="Cabinet Grotesk Variable" pitchFamily="2" charset="77"/>
              </a:rPr>
              <a:t>Door Paarse Vrijdag te vieren krijgen kinderen een positieve associatie met diversiteit en jezelf zijn. </a:t>
            </a:r>
          </a:p>
          <a:p>
            <a:pPr>
              <a:buClr>
                <a:schemeClr val="bg1"/>
              </a:buClr>
            </a:pPr>
            <a:endParaRPr lang="nl-NL" sz="2000" dirty="0">
              <a:solidFill>
                <a:schemeClr val="bg1"/>
              </a:solidFill>
              <a:latin typeface="Cabinet Grotesk Variable" pitchFamily="2" charset="77"/>
            </a:endParaRPr>
          </a:p>
        </p:txBody>
      </p:sp>
      <p:sp>
        <p:nvSpPr>
          <p:cNvPr id="5" name="TextBox 4">
            <a:extLst>
              <a:ext uri="{FF2B5EF4-FFF2-40B4-BE49-F238E27FC236}">
                <a16:creationId xmlns:a16="http://schemas.microsoft.com/office/drawing/2014/main" id="{9D5EA3BD-54D3-81FD-EF43-ED1DDE39CE80}"/>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Tree>
    <p:extLst>
      <p:ext uri="{BB962C8B-B14F-4D97-AF65-F5344CB8AC3E}">
        <p14:creationId xmlns:p14="http://schemas.microsoft.com/office/powerpoint/2010/main" val="17389164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98BCF9D0-D90C-195A-017A-C5AE14EB3ABA}"/>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Visie school</a:t>
            </a:r>
          </a:p>
          <a:p>
            <a:pPr marL="0" indent="0">
              <a:buClr>
                <a:schemeClr val="bg1"/>
              </a:buClr>
              <a:buNone/>
            </a:pPr>
            <a:r>
              <a:rPr lang="nl-NL" sz="2000" dirty="0">
                <a:solidFill>
                  <a:schemeClr val="bg1"/>
                </a:solidFill>
                <a:latin typeface="Cabinet Grotesk Variable" pitchFamily="2" charset="77"/>
              </a:rPr>
              <a:t>[Vul hier kort in waar de school voor staat en deel het uitgebreider op de volgende slide]</a:t>
            </a:r>
            <a:br>
              <a:rPr lang="nl-NL" sz="2000" dirty="0">
                <a:solidFill>
                  <a:schemeClr val="bg1"/>
                </a:solidFill>
                <a:latin typeface="Cabinet Grotesk Variable" pitchFamily="2" charset="77"/>
              </a:rPr>
            </a:br>
            <a:endParaRPr lang="nl-NL" sz="2000" dirty="0">
              <a:solidFill>
                <a:schemeClr val="bg1"/>
              </a:solidFill>
              <a:latin typeface="Cabinet Grotesk Variable" pitchFamily="2" charset="77"/>
            </a:endParaRPr>
          </a:p>
          <a:p>
            <a:pPr marL="0" indent="0">
              <a:buClr>
                <a:schemeClr val="bg1"/>
              </a:buClr>
              <a:buNone/>
            </a:pPr>
            <a:r>
              <a:rPr lang="nl-NL" sz="2000" b="1" dirty="0">
                <a:solidFill>
                  <a:schemeClr val="bg1"/>
                </a:solidFill>
                <a:latin typeface="Cabinet Grotesk Black" pitchFamily="2" charset="77"/>
              </a:rPr>
              <a:t>Wetgeving</a:t>
            </a:r>
          </a:p>
          <a:p>
            <a:pPr>
              <a:buClr>
                <a:schemeClr val="bg1"/>
              </a:buClr>
            </a:pPr>
            <a:r>
              <a:rPr lang="nl-NL" sz="2000" dirty="0">
                <a:solidFill>
                  <a:schemeClr val="bg1"/>
                </a:solidFill>
                <a:latin typeface="Cabinet Grotesk Variable" pitchFamily="2" charset="77"/>
              </a:rPr>
              <a:t>Kerndoel 38</a:t>
            </a:r>
          </a:p>
          <a:p>
            <a:pPr>
              <a:buClr>
                <a:schemeClr val="bg1"/>
              </a:buClr>
            </a:pPr>
            <a:r>
              <a:rPr lang="nl-NL" sz="2000" dirty="0">
                <a:solidFill>
                  <a:schemeClr val="bg1"/>
                </a:solidFill>
                <a:latin typeface="Cabinet Grotesk Variable" pitchFamily="2" charset="77"/>
              </a:rPr>
              <a:t>Burgerschap en diversiteit</a:t>
            </a:r>
          </a:p>
          <a:p>
            <a:pPr>
              <a:buClr>
                <a:schemeClr val="bg1"/>
              </a:buClr>
            </a:pPr>
            <a:r>
              <a:rPr lang="nl-NL" sz="2000" dirty="0">
                <a:solidFill>
                  <a:schemeClr val="bg1"/>
                </a:solidFill>
                <a:latin typeface="Cabinet Grotesk Variable" pitchFamily="2" charset="77"/>
              </a:rPr>
              <a:t>Relationele en seksuele vorming</a:t>
            </a:r>
          </a:p>
          <a:p>
            <a:pPr>
              <a:buClr>
                <a:schemeClr val="bg1"/>
              </a:buClr>
            </a:pPr>
            <a:r>
              <a:rPr lang="nl-NL" sz="2000" dirty="0">
                <a:solidFill>
                  <a:schemeClr val="bg1"/>
                </a:solidFill>
                <a:latin typeface="Cabinet Grotesk Variable" pitchFamily="2" charset="77"/>
              </a:rPr>
              <a:t>Nieuw kerndoel burgerschap 20 – en specifiek 20b</a:t>
            </a: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p:txBody>
      </p:sp>
      <p:sp>
        <p:nvSpPr>
          <p:cNvPr id="4" name="TextBox 3">
            <a:extLst>
              <a:ext uri="{FF2B5EF4-FFF2-40B4-BE49-F238E27FC236}">
                <a16:creationId xmlns:a16="http://schemas.microsoft.com/office/drawing/2014/main" id="{A927AFE7-F6B4-DE92-5BC5-783EEF2858E1}"/>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Tree>
    <p:extLst>
      <p:ext uri="{BB962C8B-B14F-4D97-AF65-F5344CB8AC3E}">
        <p14:creationId xmlns:p14="http://schemas.microsoft.com/office/powerpoint/2010/main" val="129190454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4" name="Tijdelijke aanduiding voor inhoud 2">
            <a:extLst>
              <a:ext uri="{FF2B5EF4-FFF2-40B4-BE49-F238E27FC236}">
                <a16:creationId xmlns:a16="http://schemas.microsoft.com/office/drawing/2014/main" id="{6676916E-A65C-D542-5A5A-63AF0C0C3164}"/>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Visie school</a:t>
            </a:r>
          </a:p>
          <a:p>
            <a:pPr marL="0" indent="0">
              <a:buClr>
                <a:schemeClr val="bg1"/>
              </a:buClr>
              <a:buNone/>
            </a:pPr>
            <a:r>
              <a:rPr lang="nl-NL" sz="2000" dirty="0">
                <a:solidFill>
                  <a:schemeClr val="bg1"/>
                </a:solidFill>
                <a:latin typeface="Cabinet Grotesk Variable" pitchFamily="2" charset="77"/>
              </a:rPr>
              <a:t>[Vul hier in waar de school voor staat met betrekking tot burgerschap en diversiteit. Naast beleid kunnen voorbeelden van persoonlijke verhalen over kinderen en PO personeel hierbij helpen.]</a:t>
            </a: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p:txBody>
      </p:sp>
      <p:sp>
        <p:nvSpPr>
          <p:cNvPr id="5" name="TextBox 4">
            <a:extLst>
              <a:ext uri="{FF2B5EF4-FFF2-40B4-BE49-F238E27FC236}">
                <a16:creationId xmlns:a16="http://schemas.microsoft.com/office/drawing/2014/main" id="{9CA3630A-3F03-1F8C-92C2-74B80F735B33}"/>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Tree>
    <p:extLst>
      <p:ext uri="{BB962C8B-B14F-4D97-AF65-F5344CB8AC3E}">
        <p14:creationId xmlns:p14="http://schemas.microsoft.com/office/powerpoint/2010/main" val="1748882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a:extLst>
            <a:ext uri="{FF2B5EF4-FFF2-40B4-BE49-F238E27FC236}">
              <a16:creationId xmlns:a16="http://schemas.microsoft.com/office/drawing/2014/main" id="{3B265AA1-2C18-331D-36D3-B6169A9C165D}"/>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47017FBF-9A9E-C172-4411-1C7D9392DCBA}"/>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
        <p:nvSpPr>
          <p:cNvPr id="2" name="Tijdelijke aanduiding voor inhoud 2">
            <a:extLst>
              <a:ext uri="{FF2B5EF4-FFF2-40B4-BE49-F238E27FC236}">
                <a16:creationId xmlns:a16="http://schemas.microsoft.com/office/drawing/2014/main" id="{0FBD78C0-74F2-2C99-B57D-A37743A4671F}"/>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Wetgeving</a:t>
            </a:r>
          </a:p>
          <a:p>
            <a:pPr>
              <a:buClr>
                <a:schemeClr val="bg1"/>
              </a:buClr>
            </a:pPr>
            <a:r>
              <a:rPr lang="nl-NL" sz="2000" b="1" dirty="0">
                <a:solidFill>
                  <a:schemeClr val="bg1"/>
                </a:solidFill>
                <a:latin typeface="Cabinet Grotesk Black" pitchFamily="2" charset="77"/>
              </a:rPr>
              <a:t>Kerndoel 38</a:t>
            </a:r>
          </a:p>
          <a:p>
            <a:pPr marL="0" indent="0">
              <a:buClr>
                <a:schemeClr val="bg1"/>
              </a:buClr>
              <a:buNone/>
            </a:pPr>
            <a:r>
              <a:rPr lang="nl-NL" sz="2000" b="1" dirty="0">
                <a:solidFill>
                  <a:schemeClr val="bg1"/>
                </a:solidFill>
                <a:latin typeface="Cabinet Grotesk Black" pitchFamily="2" charset="77"/>
              </a:rPr>
              <a:t>Oriëntatie op jezelf en de wereld - Mens en samenleving - kerndoel 38</a:t>
            </a:r>
          </a:p>
          <a:p>
            <a:pPr marL="0" indent="0">
              <a:buClr>
                <a:schemeClr val="bg1"/>
              </a:buClr>
              <a:buNone/>
            </a:pPr>
            <a:r>
              <a:rPr lang="nl-NL" sz="2000" b="1" dirty="0">
                <a:solidFill>
                  <a:schemeClr val="bg1"/>
                </a:solidFill>
                <a:latin typeface="Cabinet Grotesk Black" pitchFamily="2" charset="77"/>
              </a:rPr>
              <a:t>De leerlingen leren hoofdzaken over geestelijke stromingen die in de Nederlandse multiculturele samenleving een belangrijke rol spelen, en ze leren respectvol om te gaan met seksualiteit en met diversiteit binnen de samenleving, waaronder seksuele diversiteit.</a:t>
            </a:r>
          </a:p>
          <a:p>
            <a:pPr>
              <a:buClr>
                <a:schemeClr val="bg1"/>
              </a:buClr>
            </a:pPr>
            <a:r>
              <a:rPr lang="nl-NL" sz="2000" dirty="0">
                <a:solidFill>
                  <a:schemeClr val="bg1"/>
                </a:solidFill>
                <a:latin typeface="Cabinet Grotesk Variable" pitchFamily="2" charset="77"/>
              </a:rPr>
              <a:t>Burgerschap en diversiteit</a:t>
            </a:r>
          </a:p>
          <a:p>
            <a:pPr>
              <a:buClr>
                <a:schemeClr val="bg1"/>
              </a:buClr>
            </a:pPr>
            <a:r>
              <a:rPr lang="nl-NL" sz="2000" dirty="0">
                <a:solidFill>
                  <a:schemeClr val="bg1"/>
                </a:solidFill>
                <a:latin typeface="Cabinet Grotesk Variable" pitchFamily="2" charset="77"/>
              </a:rPr>
              <a:t>Relationele en seksuele vorming</a:t>
            </a:r>
          </a:p>
          <a:p>
            <a:pPr>
              <a:buClr>
                <a:schemeClr val="bg1"/>
              </a:buClr>
            </a:pPr>
            <a:r>
              <a:rPr lang="nl-NL" sz="2000" dirty="0">
                <a:solidFill>
                  <a:schemeClr val="bg1"/>
                </a:solidFill>
                <a:latin typeface="Cabinet Grotesk Variable" pitchFamily="2" charset="77"/>
              </a:rPr>
              <a:t>Nieuw kerndoel burgerschap 20 – en specifiek 20b</a:t>
            </a:r>
          </a:p>
          <a:p>
            <a:pPr>
              <a:buClr>
                <a:schemeClr val="bg1"/>
              </a:buClr>
            </a:pPr>
            <a:endParaRPr lang="nl-NL" sz="2000" dirty="0">
              <a:solidFill>
                <a:schemeClr val="bg1"/>
              </a:solidFill>
              <a:latin typeface="Cabinet Grotesk Variable" pitchFamily="2" charset="77"/>
            </a:endParaRPr>
          </a:p>
          <a:p>
            <a:pPr marL="0" indent="0">
              <a:buClr>
                <a:schemeClr val="bg1"/>
              </a:buClr>
              <a:buNone/>
            </a:pPr>
            <a:endParaRPr lang="nl-NL" sz="2000" dirty="0">
              <a:solidFill>
                <a:schemeClr val="bg1"/>
              </a:solidFill>
              <a:latin typeface="Cabinet Grotesk Variable"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p:txBody>
      </p:sp>
    </p:spTree>
    <p:extLst>
      <p:ext uri="{BB962C8B-B14F-4D97-AF65-F5344CB8AC3E}">
        <p14:creationId xmlns:p14="http://schemas.microsoft.com/office/powerpoint/2010/main" val="37025019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A33B88E0-5ED4-D377-5D01-7B70CB4D336F}"/>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Wetgeving</a:t>
            </a:r>
          </a:p>
          <a:p>
            <a:pPr>
              <a:buClr>
                <a:schemeClr val="bg1"/>
              </a:buClr>
            </a:pPr>
            <a:r>
              <a:rPr lang="nl-NL" sz="2000" dirty="0">
                <a:solidFill>
                  <a:schemeClr val="bg1"/>
                </a:solidFill>
                <a:latin typeface="Cabinet Grotesk Variable" pitchFamily="2" charset="77"/>
              </a:rPr>
              <a:t>Kerndoel 38</a:t>
            </a:r>
          </a:p>
          <a:p>
            <a:pPr>
              <a:buClr>
                <a:schemeClr val="bg1"/>
              </a:buClr>
            </a:pPr>
            <a:r>
              <a:rPr lang="nl-NL" sz="2000" b="1" dirty="0">
                <a:solidFill>
                  <a:schemeClr val="bg1"/>
                </a:solidFill>
                <a:latin typeface="Cabinet Grotesk Black" pitchFamily="2" charset="77"/>
              </a:rPr>
              <a:t>Burgerschap en diversiteit</a:t>
            </a:r>
          </a:p>
          <a:p>
            <a:pPr marL="0" indent="0">
              <a:buClr>
                <a:schemeClr val="bg1"/>
              </a:buClr>
              <a:buNone/>
            </a:pPr>
            <a:r>
              <a:rPr lang="nl-NL" sz="2000" b="1" dirty="0">
                <a:solidFill>
                  <a:schemeClr val="bg1"/>
                </a:solidFill>
                <a:latin typeface="Cabinet Grotesk Black" pitchFamily="2" charset="77"/>
              </a:rPr>
              <a:t>Kennis en respect voor diversiteit is onderdeel van de wet Verduidelijking Burgerschapsopdracht. Leren samenleven is een basisvaardigheid net zoals rekenen en taal.</a:t>
            </a:r>
          </a:p>
          <a:p>
            <a:pPr>
              <a:buClr>
                <a:schemeClr val="bg1"/>
              </a:buClr>
            </a:pPr>
            <a:r>
              <a:rPr lang="nl-NL" sz="2000" dirty="0">
                <a:solidFill>
                  <a:schemeClr val="bg1"/>
                </a:solidFill>
                <a:latin typeface="Cabinet Grotesk Variable" pitchFamily="2" charset="77"/>
              </a:rPr>
              <a:t>Relationele en seksuele vorming</a:t>
            </a:r>
          </a:p>
          <a:p>
            <a:pPr>
              <a:buClr>
                <a:schemeClr val="bg1"/>
              </a:buClr>
            </a:pPr>
            <a:r>
              <a:rPr lang="nl-NL" sz="2000" dirty="0">
                <a:solidFill>
                  <a:schemeClr val="bg1"/>
                </a:solidFill>
                <a:latin typeface="Cabinet Grotesk Variable" pitchFamily="2" charset="77"/>
              </a:rPr>
              <a:t>Nieuw kerndoel burgerschap 20 – en specifiek 20b</a:t>
            </a:r>
          </a:p>
          <a:p>
            <a:pPr>
              <a:buClr>
                <a:schemeClr val="bg1"/>
              </a:buClr>
            </a:pPr>
            <a:endParaRPr lang="nl-NL" sz="2000" dirty="0">
              <a:solidFill>
                <a:schemeClr val="bg1"/>
              </a:solidFill>
              <a:latin typeface="Cabinet Grotesk Variable" pitchFamily="2" charset="77"/>
            </a:endParaRPr>
          </a:p>
          <a:p>
            <a:pPr marL="0" indent="0">
              <a:buClr>
                <a:schemeClr val="bg1"/>
              </a:buClr>
              <a:buNone/>
            </a:pPr>
            <a:endParaRPr lang="nl-NL" sz="2000" dirty="0">
              <a:solidFill>
                <a:schemeClr val="bg1"/>
              </a:solidFill>
              <a:latin typeface="Cabinet Grotesk Variable"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p:txBody>
      </p:sp>
      <p:sp>
        <p:nvSpPr>
          <p:cNvPr id="9" name="TextBox 8">
            <a:extLst>
              <a:ext uri="{FF2B5EF4-FFF2-40B4-BE49-F238E27FC236}">
                <a16:creationId xmlns:a16="http://schemas.microsoft.com/office/drawing/2014/main" id="{3E13603E-1963-0822-653F-FDE79404B10E}"/>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Tree>
    <p:extLst>
      <p:ext uri="{BB962C8B-B14F-4D97-AF65-F5344CB8AC3E}">
        <p14:creationId xmlns:p14="http://schemas.microsoft.com/office/powerpoint/2010/main" val="29387442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a:extLst>
            <a:ext uri="{FF2B5EF4-FFF2-40B4-BE49-F238E27FC236}">
              <a16:creationId xmlns:a16="http://schemas.microsoft.com/office/drawing/2014/main" id="{E819CBF3-6FBD-489F-4F06-5042D69D84F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7CBE8B32-FEAF-ED3A-D98B-D7AA84D494C0}"/>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
        <p:nvSpPr>
          <p:cNvPr id="3" name="Tijdelijke aanduiding voor inhoud 2">
            <a:extLst>
              <a:ext uri="{FF2B5EF4-FFF2-40B4-BE49-F238E27FC236}">
                <a16:creationId xmlns:a16="http://schemas.microsoft.com/office/drawing/2014/main" id="{AF80AACA-7F67-D45E-31B7-94F27BB3F733}"/>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Wetgeving</a:t>
            </a:r>
          </a:p>
          <a:p>
            <a:pPr>
              <a:buClr>
                <a:schemeClr val="bg1"/>
              </a:buClr>
            </a:pPr>
            <a:r>
              <a:rPr lang="nl-NL" sz="2000" dirty="0">
                <a:solidFill>
                  <a:schemeClr val="bg1"/>
                </a:solidFill>
                <a:latin typeface="Cabinet Grotesk Black" pitchFamily="2" charset="77"/>
              </a:rPr>
              <a:t>Kerndoel 38</a:t>
            </a:r>
          </a:p>
          <a:p>
            <a:pPr>
              <a:buClr>
                <a:schemeClr val="bg1"/>
              </a:buClr>
            </a:pPr>
            <a:r>
              <a:rPr lang="nl-NL" sz="2000" dirty="0">
                <a:solidFill>
                  <a:schemeClr val="bg1"/>
                </a:solidFill>
                <a:latin typeface="Cabinet Grotesk Variable" pitchFamily="2" charset="77"/>
              </a:rPr>
              <a:t>Burgerschap en diversiteit</a:t>
            </a:r>
          </a:p>
          <a:p>
            <a:pPr>
              <a:buClr>
                <a:schemeClr val="bg1"/>
              </a:buClr>
            </a:pPr>
            <a:r>
              <a:rPr lang="nl-NL" sz="2000" b="1" dirty="0">
                <a:solidFill>
                  <a:schemeClr val="bg1"/>
                </a:solidFill>
                <a:latin typeface="Cabinet Grotesk Variable" pitchFamily="2" charset="77"/>
              </a:rPr>
              <a:t>Relationele en seksuele vorming</a:t>
            </a:r>
          </a:p>
          <a:p>
            <a:pPr lvl="1">
              <a:buClr>
                <a:schemeClr val="bg1"/>
              </a:buClr>
            </a:pPr>
            <a:r>
              <a:rPr lang="nl-NL" sz="2000" b="1" dirty="0">
                <a:solidFill>
                  <a:schemeClr val="bg1"/>
                </a:solidFill>
                <a:latin typeface="Cabinet Grotesk Variable" pitchFamily="2" charset="77"/>
              </a:rPr>
              <a:t>Ook onderdeel van relationele en seksuele vorming aangezien het gaat over verschillende soorten families, op wie mensen verliefd worden of hoe ze zich voelen. </a:t>
            </a:r>
          </a:p>
          <a:p>
            <a:pPr>
              <a:buClr>
                <a:schemeClr val="bg1"/>
              </a:buClr>
            </a:pPr>
            <a:r>
              <a:rPr lang="nl-NL" sz="2000" dirty="0">
                <a:solidFill>
                  <a:schemeClr val="bg1"/>
                </a:solidFill>
                <a:latin typeface="Cabinet Grotesk Variable" pitchFamily="2" charset="77"/>
              </a:rPr>
              <a:t>Nieuw kerndoel burgerschap 20 – en specifiek 20b</a:t>
            </a:r>
          </a:p>
          <a:p>
            <a:pPr lvl="1">
              <a:buClr>
                <a:schemeClr val="bg1"/>
              </a:buClr>
            </a:pPr>
            <a:endParaRPr lang="nl-NL" sz="1800" b="1" dirty="0">
              <a:solidFill>
                <a:schemeClr val="bg1"/>
              </a:solidFill>
              <a:latin typeface="Cabinet Grotesk Variable" pitchFamily="2" charset="77"/>
            </a:endParaRPr>
          </a:p>
          <a:p>
            <a:pPr lvl="1">
              <a:buClr>
                <a:schemeClr val="bg1"/>
              </a:buClr>
            </a:pPr>
            <a:endParaRPr lang="nl-NL" sz="1800" dirty="0">
              <a:solidFill>
                <a:schemeClr val="bg1"/>
              </a:solidFill>
              <a:latin typeface="Cabinet Grotesk Variable" pitchFamily="2" charset="77"/>
            </a:endParaRPr>
          </a:p>
          <a:p>
            <a:pPr marL="0" indent="0">
              <a:buClr>
                <a:schemeClr val="bg1"/>
              </a:buClr>
              <a:buNone/>
            </a:pPr>
            <a:endParaRPr lang="nl-NL" sz="2000" dirty="0">
              <a:solidFill>
                <a:schemeClr val="bg1"/>
              </a:solidFill>
              <a:latin typeface="Cabinet Grotesk Variable"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p:txBody>
      </p:sp>
    </p:spTree>
    <p:extLst>
      <p:ext uri="{BB962C8B-B14F-4D97-AF65-F5344CB8AC3E}">
        <p14:creationId xmlns:p14="http://schemas.microsoft.com/office/powerpoint/2010/main" val="23403610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a:extLst>
            <a:ext uri="{FF2B5EF4-FFF2-40B4-BE49-F238E27FC236}">
              <a16:creationId xmlns:a16="http://schemas.microsoft.com/office/drawing/2014/main" id="{712E31CE-C998-E0F8-3C1B-2D757AE640DA}"/>
            </a:ext>
          </a:extLst>
        </p:cNvPr>
        <p:cNvGrpSpPr/>
        <p:nvPr/>
      </p:nvGrpSpPr>
      <p:grpSpPr>
        <a:xfrm>
          <a:off x="0" y="0"/>
          <a:ext cx="0" cy="0"/>
          <a:chOff x="0" y="0"/>
          <a:chExt cx="0" cy="0"/>
        </a:xfrm>
      </p:grpSpPr>
      <p:sp>
        <p:nvSpPr>
          <p:cNvPr id="8" name="Tijdelijke aanduiding voor inhoud 2">
            <a:extLst>
              <a:ext uri="{FF2B5EF4-FFF2-40B4-BE49-F238E27FC236}">
                <a16:creationId xmlns:a16="http://schemas.microsoft.com/office/drawing/2014/main" id="{221F6AA4-DA9D-7AD7-F818-61F7AC64E74A}"/>
              </a:ext>
            </a:extLst>
          </p:cNvPr>
          <p:cNvSpPr txBox="1">
            <a:spLocks/>
          </p:cNvSpPr>
          <p:nvPr/>
        </p:nvSpPr>
        <p:spPr>
          <a:xfrm>
            <a:off x="633564" y="1938420"/>
            <a:ext cx="10621458" cy="433820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b="1" dirty="0">
                <a:solidFill>
                  <a:schemeClr val="bg1"/>
                </a:solidFill>
                <a:latin typeface="Cabinet Grotesk Black" pitchFamily="2" charset="77"/>
              </a:rPr>
              <a:t>Wetgeving</a:t>
            </a:r>
          </a:p>
          <a:p>
            <a:pPr>
              <a:buClr>
                <a:schemeClr val="bg1"/>
              </a:buClr>
            </a:pPr>
            <a:r>
              <a:rPr lang="nl-NL" sz="2000" dirty="0">
                <a:solidFill>
                  <a:schemeClr val="bg1"/>
                </a:solidFill>
                <a:latin typeface="Cabinet Grotesk Variable" pitchFamily="2" charset="77"/>
              </a:rPr>
              <a:t>Kerndoel 38</a:t>
            </a:r>
          </a:p>
          <a:p>
            <a:pPr>
              <a:buClr>
                <a:schemeClr val="bg1"/>
              </a:buClr>
            </a:pPr>
            <a:r>
              <a:rPr lang="nl-NL" sz="2000" dirty="0">
                <a:solidFill>
                  <a:schemeClr val="bg1"/>
                </a:solidFill>
                <a:latin typeface="Cabinet Grotesk Black" pitchFamily="2" charset="77"/>
              </a:rPr>
              <a:t>Burgerschap en diversiteit</a:t>
            </a:r>
          </a:p>
          <a:p>
            <a:pPr>
              <a:buClr>
                <a:schemeClr val="bg1"/>
              </a:buClr>
            </a:pPr>
            <a:r>
              <a:rPr lang="nl-NL" sz="2000" dirty="0">
                <a:solidFill>
                  <a:schemeClr val="bg1"/>
                </a:solidFill>
                <a:latin typeface="Cabinet Grotesk Variable" pitchFamily="2" charset="77"/>
              </a:rPr>
              <a:t>Relationele en seksuele vorming</a:t>
            </a:r>
          </a:p>
          <a:p>
            <a:pPr>
              <a:buClr>
                <a:schemeClr val="bg1"/>
              </a:buClr>
            </a:pPr>
            <a:r>
              <a:rPr lang="nl-NL" sz="2000" b="1" dirty="0">
                <a:solidFill>
                  <a:schemeClr val="bg1"/>
                </a:solidFill>
                <a:latin typeface="Cabinet Grotesk Variable" pitchFamily="2" charset="77"/>
              </a:rPr>
              <a:t>Nieuw kerndoel burgerschap 20 – en specifiek 20b</a:t>
            </a:r>
          </a:p>
          <a:p>
            <a:pPr lvl="1">
              <a:buClr>
                <a:schemeClr val="bg1"/>
              </a:buClr>
            </a:pPr>
            <a:r>
              <a:rPr lang="nl-NL" sz="2000" b="1" dirty="0">
                <a:solidFill>
                  <a:schemeClr val="bg1"/>
                </a:solidFill>
                <a:latin typeface="Cabinet Grotesk Variable" pitchFamily="2" charset="77"/>
              </a:rPr>
              <a:t>De leerling verkent hoe die kan omgaan met diversiteit in de samenleving. Het gaat hierbij om beschrijven van aspecten van diversiteit: godsdienst, levensovertuiging, politieke gezindheid, afkomst, geslacht, handicap en seksuele gerichtheid (1) verkennen van de eigen identiteit ten aanzien van aspecten van diversiteit (2)herkennen en benoemen van stereotypering, discriminatie en uitsluiting (3) benoemen van het belang dat mensen elkaar gelijkwaardig behandelen (4) ervaringen opdoen met het omgaan met verschillende perspectieven en ervaringen van anderen, overeenkomsten en verschillen, oordeel uitstellen, omgaan met mogelijkheden en gedrag van anderen. (5)</a:t>
            </a: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a:p>
            <a:pPr marL="0" indent="0">
              <a:buClr>
                <a:schemeClr val="bg1"/>
              </a:buClr>
              <a:buNone/>
            </a:pPr>
            <a:endParaRPr lang="nl-NL" sz="2000" b="1" dirty="0">
              <a:solidFill>
                <a:schemeClr val="bg1"/>
              </a:solidFill>
              <a:latin typeface="Cabinet Grotesk Black" pitchFamily="2" charset="77"/>
            </a:endParaRPr>
          </a:p>
        </p:txBody>
      </p:sp>
      <p:sp>
        <p:nvSpPr>
          <p:cNvPr id="9" name="TextBox 8">
            <a:extLst>
              <a:ext uri="{FF2B5EF4-FFF2-40B4-BE49-F238E27FC236}">
                <a16:creationId xmlns:a16="http://schemas.microsoft.com/office/drawing/2014/main" id="{0FF5B5DA-9A02-4525-BDED-A347AA9FC9A8}"/>
              </a:ext>
            </a:extLst>
          </p:cNvPr>
          <p:cNvSpPr txBox="1"/>
          <p:nvPr/>
        </p:nvSpPr>
        <p:spPr>
          <a:xfrm>
            <a:off x="633564" y="1037782"/>
            <a:ext cx="8165879" cy="707886"/>
          </a:xfrm>
          <a:prstGeom prst="rect">
            <a:avLst/>
          </a:prstGeom>
          <a:noFill/>
        </p:spPr>
        <p:txBody>
          <a:bodyPr wrap="square" rtlCol="0">
            <a:spAutoFit/>
          </a:bodyPr>
          <a:lstStyle/>
          <a:p>
            <a:r>
              <a:rPr lang="en-GB" sz="4000" dirty="0">
                <a:solidFill>
                  <a:schemeClr val="bg1"/>
                </a:solidFill>
                <a:latin typeface="Cabinet Grotesk Black" pitchFamily="2" charset="77"/>
              </a:rPr>
              <a:t>WAAROM PAARSE VRIJDAG?</a:t>
            </a:r>
            <a:endParaRPr lang="en-NL" sz="4000" dirty="0">
              <a:solidFill>
                <a:schemeClr val="bg1"/>
              </a:solidFill>
              <a:latin typeface="Cabinet Grotesk Black" pitchFamily="2" charset="77"/>
            </a:endParaRPr>
          </a:p>
        </p:txBody>
      </p:sp>
    </p:spTree>
    <p:extLst>
      <p:ext uri="{BB962C8B-B14F-4D97-AF65-F5344CB8AC3E}">
        <p14:creationId xmlns:p14="http://schemas.microsoft.com/office/powerpoint/2010/main" val="107721435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53F5A51-8E4E-F9DB-D8F8-325FFAE8AE23}"/>
              </a:ext>
            </a:extLst>
          </p:cNvPr>
          <p:cNvSpPr txBox="1">
            <a:spLocks/>
          </p:cNvSpPr>
          <p:nvPr/>
        </p:nvSpPr>
        <p:spPr>
          <a:xfrm>
            <a:off x="633564" y="3175461"/>
            <a:ext cx="4815840" cy="3055271"/>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900" kern="1200">
                <a:solidFill>
                  <a:schemeClr val="tx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Clr>
                <a:schemeClr val="bg1"/>
              </a:buClr>
              <a:buNone/>
            </a:pPr>
            <a:r>
              <a:rPr lang="nl-NL" sz="2000" dirty="0">
                <a:solidFill>
                  <a:schemeClr val="bg1"/>
                </a:solidFill>
                <a:latin typeface="Cabinet Grotesk Variable" pitchFamily="2" charset="77"/>
              </a:rPr>
              <a:t>Met onder andere:</a:t>
            </a:r>
          </a:p>
          <a:p>
            <a:pPr marL="0" indent="0" algn="ctr">
              <a:buClr>
                <a:schemeClr val="bg1"/>
              </a:buClr>
              <a:buNone/>
            </a:pPr>
            <a:r>
              <a:rPr lang="nl-NL" sz="2000" dirty="0">
                <a:solidFill>
                  <a:schemeClr val="bg1"/>
                </a:solidFill>
                <a:latin typeface="Cabinet Grotesk Variable" pitchFamily="2" charset="77"/>
              </a:rPr>
              <a:t>Prentenboeken</a:t>
            </a:r>
          </a:p>
          <a:p>
            <a:pPr marL="0" indent="0" algn="ctr">
              <a:buClr>
                <a:schemeClr val="bg1"/>
              </a:buClr>
              <a:buNone/>
            </a:pPr>
            <a:r>
              <a:rPr lang="nl-NL" sz="2000" dirty="0">
                <a:solidFill>
                  <a:schemeClr val="bg1"/>
                </a:solidFill>
                <a:latin typeface="Cabinet Grotesk Variable" pitchFamily="2" charset="77"/>
              </a:rPr>
              <a:t>Handleiding leerkrachten</a:t>
            </a:r>
          </a:p>
          <a:p>
            <a:pPr marL="0" indent="0" algn="ctr">
              <a:buClr>
                <a:schemeClr val="bg1"/>
              </a:buClr>
              <a:buNone/>
            </a:pPr>
            <a:r>
              <a:rPr lang="nl-NL" sz="2000" dirty="0">
                <a:solidFill>
                  <a:schemeClr val="bg1"/>
                </a:solidFill>
                <a:latin typeface="Cabinet Grotesk Variable" pitchFamily="2" charset="77"/>
              </a:rPr>
              <a:t>Gedichtposter</a:t>
            </a:r>
          </a:p>
          <a:p>
            <a:pPr marL="0" indent="0" algn="ctr">
              <a:buClr>
                <a:schemeClr val="bg1"/>
              </a:buClr>
              <a:buNone/>
            </a:pPr>
            <a:r>
              <a:rPr lang="nl-NL" sz="2000" dirty="0">
                <a:solidFill>
                  <a:schemeClr val="bg1"/>
                </a:solidFill>
                <a:latin typeface="Cabinet Grotesk Variable" pitchFamily="2" charset="77"/>
              </a:rPr>
              <a:t>Posters voor kinderen</a:t>
            </a:r>
          </a:p>
          <a:p>
            <a:pPr marL="0" indent="0" algn="ctr">
              <a:buClr>
                <a:schemeClr val="bg1"/>
              </a:buClr>
              <a:buNone/>
            </a:pPr>
            <a:r>
              <a:rPr lang="nl-NL" sz="2000" dirty="0">
                <a:solidFill>
                  <a:schemeClr val="bg1"/>
                </a:solidFill>
                <a:latin typeface="Cabinet Grotesk Variable" pitchFamily="2" charset="77"/>
              </a:rPr>
              <a:t>Posters voor leerkrachten</a:t>
            </a:r>
          </a:p>
          <a:p>
            <a:pPr marL="0" indent="0" algn="ctr">
              <a:buClr>
                <a:schemeClr val="bg1"/>
              </a:buClr>
              <a:buNone/>
            </a:pPr>
            <a:r>
              <a:rPr lang="nl-NL" sz="2000" dirty="0">
                <a:solidFill>
                  <a:schemeClr val="bg1"/>
                </a:solidFill>
                <a:latin typeface="Cabinet Grotesk Variable" pitchFamily="2" charset="77"/>
              </a:rPr>
              <a:t>Informatie ouders</a:t>
            </a:r>
          </a:p>
        </p:txBody>
      </p:sp>
      <p:sp>
        <p:nvSpPr>
          <p:cNvPr id="5" name="TextBox 4">
            <a:extLst>
              <a:ext uri="{FF2B5EF4-FFF2-40B4-BE49-F238E27FC236}">
                <a16:creationId xmlns:a16="http://schemas.microsoft.com/office/drawing/2014/main" id="{62D31F2E-7753-E571-6B91-1A9FD34826A0}"/>
              </a:ext>
            </a:extLst>
          </p:cNvPr>
          <p:cNvSpPr txBox="1"/>
          <p:nvPr/>
        </p:nvSpPr>
        <p:spPr>
          <a:xfrm>
            <a:off x="0" y="891095"/>
            <a:ext cx="6096000" cy="1938992"/>
          </a:xfrm>
          <a:prstGeom prst="rect">
            <a:avLst/>
          </a:prstGeom>
          <a:noFill/>
        </p:spPr>
        <p:txBody>
          <a:bodyPr wrap="square" rtlCol="0">
            <a:spAutoFit/>
          </a:bodyPr>
          <a:lstStyle/>
          <a:p>
            <a:pPr algn="ctr"/>
            <a:r>
              <a:rPr lang="en-GB" sz="4000" dirty="0">
                <a:solidFill>
                  <a:schemeClr val="bg1"/>
                </a:solidFill>
                <a:latin typeface="Cabinet Grotesk Black" pitchFamily="2" charset="77"/>
              </a:rPr>
              <a:t>WAT ZIT ER IN HET PAARSE VRIJDAG PAKKET?</a:t>
            </a:r>
            <a:endParaRPr lang="en-NL" sz="4000" dirty="0">
              <a:solidFill>
                <a:schemeClr val="bg1"/>
              </a:solidFill>
              <a:latin typeface="Cabinet Grotesk Black" pitchFamily="2" charset="77"/>
            </a:endParaRPr>
          </a:p>
        </p:txBody>
      </p:sp>
      <p:pic>
        <p:nvPicPr>
          <p:cNvPr id="2" name="Afbeelding 2" descr="Afbeelding met tekst, Menselijk gezicht, persoon, Afdrukken&#10;&#10;Door AI gegenereerde inhoud is mogelijk onjuist.">
            <a:extLst>
              <a:ext uri="{FF2B5EF4-FFF2-40B4-BE49-F238E27FC236}">
                <a16:creationId xmlns:a16="http://schemas.microsoft.com/office/drawing/2014/main" id="{498354B9-759E-694B-ACC7-CAECD2C58C93}"/>
              </a:ext>
            </a:extLst>
          </p:cNvPr>
          <p:cNvPicPr>
            <a:picLocks noChangeAspect="1"/>
          </p:cNvPicPr>
          <p:nvPr/>
        </p:nvPicPr>
        <p:blipFill>
          <a:blip r:embed="rId3"/>
          <a:stretch>
            <a:fillRect/>
          </a:stretch>
        </p:blipFill>
        <p:spPr>
          <a:xfrm>
            <a:off x="6850338" y="203566"/>
            <a:ext cx="4519961" cy="6027166"/>
          </a:xfrm>
          <a:prstGeom prst="rect">
            <a:avLst/>
          </a:prstGeom>
        </p:spPr>
      </p:pic>
    </p:spTree>
    <p:extLst>
      <p:ext uri="{BB962C8B-B14F-4D97-AF65-F5344CB8AC3E}">
        <p14:creationId xmlns:p14="http://schemas.microsoft.com/office/powerpoint/2010/main" val="2308155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1E8B7166-69FC-9035-BFB1-CBACE999DD08}"/>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buClr>
                <a:schemeClr val="bg1"/>
              </a:buClr>
            </a:pPr>
            <a:r>
              <a:rPr lang="nl-NL" sz="2000" dirty="0">
                <a:solidFill>
                  <a:schemeClr val="bg1"/>
                </a:solidFill>
                <a:latin typeface="Cabinet Grotesk Variable" pitchFamily="2" charset="77"/>
              </a:rPr>
              <a:t>Keuze uit 13 lesbrieven</a:t>
            </a:r>
          </a:p>
          <a:p>
            <a:pPr>
              <a:buClr>
                <a:schemeClr val="bg1"/>
              </a:buClr>
            </a:pPr>
            <a:r>
              <a:rPr lang="nl-NL" sz="2000" dirty="0">
                <a:solidFill>
                  <a:schemeClr val="bg1"/>
                </a:solidFill>
                <a:latin typeface="Cabinet Grotesk Variable" pitchFamily="2" charset="77"/>
              </a:rPr>
              <a:t>Variatie tussen onderbouw, middenbouw, bovenbouw</a:t>
            </a:r>
          </a:p>
          <a:p>
            <a:pPr>
              <a:buClr>
                <a:schemeClr val="bg1"/>
              </a:buClr>
            </a:pPr>
            <a:r>
              <a:rPr lang="nl-NL" sz="2000" dirty="0">
                <a:solidFill>
                  <a:schemeClr val="bg1"/>
                </a:solidFill>
                <a:latin typeface="Cabinet Grotesk Variable" pitchFamily="2" charset="77"/>
              </a:rPr>
              <a:t>In lesbrieven is diversiteit op de voorgrond of achtergrond aanwezig of het gaat over jezelf zijn in brede zin</a:t>
            </a:r>
          </a:p>
          <a:p>
            <a:pPr>
              <a:buClr>
                <a:schemeClr val="bg1"/>
              </a:buClr>
            </a:pPr>
            <a:r>
              <a:rPr lang="nl-NL" sz="2000" dirty="0">
                <a:solidFill>
                  <a:schemeClr val="bg1"/>
                </a:solidFill>
                <a:latin typeface="Cabinet Grotesk Variable" pitchFamily="2" charset="77"/>
              </a:rPr>
              <a:t>Informatie voor leerkrachten </a:t>
            </a:r>
          </a:p>
          <a:p>
            <a:pPr>
              <a:buClr>
                <a:schemeClr val="bg1"/>
              </a:buClr>
            </a:pPr>
            <a:r>
              <a:rPr lang="nl-NL" sz="2000" dirty="0">
                <a:solidFill>
                  <a:schemeClr val="bg1"/>
                </a:solidFill>
                <a:latin typeface="Cabinet Grotesk Variable" pitchFamily="2" charset="77"/>
              </a:rPr>
              <a:t>In samenwerking met andere organisaties zoals bijvoorbeeld NEMO, IDFA, Netwerk Filmeducatie en Emancipator</a:t>
            </a:r>
          </a:p>
        </p:txBody>
      </p:sp>
      <p:sp>
        <p:nvSpPr>
          <p:cNvPr id="4" name="TextBox 3">
            <a:extLst>
              <a:ext uri="{FF2B5EF4-FFF2-40B4-BE49-F238E27FC236}">
                <a16:creationId xmlns:a16="http://schemas.microsoft.com/office/drawing/2014/main" id="{10752D06-4221-ACC0-F463-785389844A49}"/>
              </a:ext>
            </a:extLst>
          </p:cNvPr>
          <p:cNvSpPr txBox="1"/>
          <p:nvPr/>
        </p:nvSpPr>
        <p:spPr>
          <a:xfrm>
            <a:off x="633564" y="1037782"/>
            <a:ext cx="11558436" cy="646331"/>
          </a:xfrm>
          <a:prstGeom prst="rect">
            <a:avLst/>
          </a:prstGeom>
          <a:noFill/>
        </p:spPr>
        <p:txBody>
          <a:bodyPr wrap="square" rtlCol="0">
            <a:spAutoFit/>
          </a:bodyPr>
          <a:lstStyle/>
          <a:p>
            <a:r>
              <a:rPr lang="en-GB" sz="3600" dirty="0">
                <a:solidFill>
                  <a:schemeClr val="bg1"/>
                </a:solidFill>
                <a:latin typeface="Cabinet Grotesk Black" pitchFamily="2" charset="77"/>
              </a:rPr>
              <a:t>WAT ZIT ER IN HET PAARSE VRIJDAG PAKKET?</a:t>
            </a:r>
            <a:endParaRPr lang="en-NL" sz="3600" dirty="0">
              <a:solidFill>
                <a:schemeClr val="bg1"/>
              </a:solidFill>
              <a:latin typeface="Cabinet Grotesk Black" pitchFamily="2" charset="77"/>
            </a:endParaRPr>
          </a:p>
        </p:txBody>
      </p:sp>
    </p:spTree>
    <p:extLst>
      <p:ext uri="{BB962C8B-B14F-4D97-AF65-F5344CB8AC3E}">
        <p14:creationId xmlns:p14="http://schemas.microsoft.com/office/powerpoint/2010/main" val="29864530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AB4EBA9-A4EB-EAF6-6B67-98E8DE571BA7}"/>
              </a:ext>
            </a:extLst>
          </p:cNvPr>
          <p:cNvSpPr txBox="1"/>
          <p:nvPr/>
        </p:nvSpPr>
        <p:spPr>
          <a:xfrm>
            <a:off x="0" y="891095"/>
            <a:ext cx="6096000" cy="1323439"/>
          </a:xfrm>
          <a:prstGeom prst="rect">
            <a:avLst/>
          </a:prstGeom>
          <a:noFill/>
        </p:spPr>
        <p:txBody>
          <a:bodyPr wrap="square" rtlCol="0">
            <a:spAutoFit/>
          </a:bodyPr>
          <a:lstStyle/>
          <a:p>
            <a:pPr algn="ctr"/>
            <a:r>
              <a:rPr lang="en-GB" sz="4000" dirty="0">
                <a:solidFill>
                  <a:schemeClr val="bg1"/>
                </a:solidFill>
                <a:latin typeface="Cabinet Grotesk Black" pitchFamily="2" charset="77"/>
              </a:rPr>
              <a:t>VOORBEELDLESBRIEF / LESBRIEVEN</a:t>
            </a:r>
            <a:endParaRPr lang="en-NL" sz="4000" dirty="0">
              <a:solidFill>
                <a:schemeClr val="bg1"/>
              </a:solidFill>
              <a:latin typeface="Cabinet Grotesk Black" pitchFamily="2" charset="77"/>
            </a:endParaRPr>
          </a:p>
        </p:txBody>
      </p:sp>
      <p:sp>
        <p:nvSpPr>
          <p:cNvPr id="9" name="Tijdelijke aanduiding voor inhoud 2">
            <a:extLst>
              <a:ext uri="{FF2B5EF4-FFF2-40B4-BE49-F238E27FC236}">
                <a16:creationId xmlns:a16="http://schemas.microsoft.com/office/drawing/2014/main" id="{460C1E72-BFFA-3749-709E-2A99C937D56C}"/>
              </a:ext>
            </a:extLst>
          </p:cNvPr>
          <p:cNvSpPr txBox="1">
            <a:spLocks/>
          </p:cNvSpPr>
          <p:nvPr/>
        </p:nvSpPr>
        <p:spPr>
          <a:xfrm>
            <a:off x="633564" y="2500061"/>
            <a:ext cx="4815840" cy="3730672"/>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900" kern="1200">
                <a:solidFill>
                  <a:schemeClr val="tx1"/>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lgn="ctr">
              <a:buClr>
                <a:schemeClr val="bg1"/>
              </a:buClr>
              <a:buNone/>
            </a:pPr>
            <a:r>
              <a:rPr lang="nl-NL" sz="2400" dirty="0">
                <a:solidFill>
                  <a:schemeClr val="bg1"/>
                </a:solidFill>
                <a:latin typeface="Cabinet Grotesk Variable" pitchFamily="2" charset="77"/>
              </a:rPr>
              <a:t>Tekst</a:t>
            </a:r>
          </a:p>
        </p:txBody>
      </p:sp>
      <p:pic>
        <p:nvPicPr>
          <p:cNvPr id="3" name="Afbeelding 2">
            <a:extLst>
              <a:ext uri="{FF2B5EF4-FFF2-40B4-BE49-F238E27FC236}">
                <a16:creationId xmlns:a16="http://schemas.microsoft.com/office/drawing/2014/main" id="{24DBEEAB-8913-D9AB-DB27-FF9DF3D9548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42598" y="0"/>
            <a:ext cx="4859777" cy="6858000"/>
          </a:xfrm>
          <a:prstGeom prst="rect">
            <a:avLst/>
          </a:prstGeom>
        </p:spPr>
      </p:pic>
    </p:spTree>
    <p:extLst>
      <p:ext uri="{BB962C8B-B14F-4D97-AF65-F5344CB8AC3E}">
        <p14:creationId xmlns:p14="http://schemas.microsoft.com/office/powerpoint/2010/main" val="26528575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4" name="Tijdelijke aanduiding voor inhoud 2">
            <a:extLst>
              <a:ext uri="{FF2B5EF4-FFF2-40B4-BE49-F238E27FC236}">
                <a16:creationId xmlns:a16="http://schemas.microsoft.com/office/drawing/2014/main" id="{BEAD1319-CC8E-B9CE-7F1B-D43D3668B49F}"/>
              </a:ext>
            </a:extLst>
          </p:cNvPr>
          <p:cNvSpPr txBox="1">
            <a:spLocks/>
          </p:cNvSpPr>
          <p:nvPr/>
        </p:nvSpPr>
        <p:spPr>
          <a:xfrm>
            <a:off x="633564" y="2243220"/>
            <a:ext cx="10183670"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dirty="0">
                <a:solidFill>
                  <a:schemeClr val="bg1"/>
                </a:solidFill>
                <a:latin typeface="Cabinet Grotesk Variable" pitchFamily="2" charset="77"/>
              </a:rPr>
              <a:t>[Kies zelf op welke manier je dit wil invullen. Fysiek laten zien of een overzicht geven of vertellen over hoe jullie het op school gaan aanpakken]</a:t>
            </a:r>
          </a:p>
        </p:txBody>
      </p:sp>
      <p:sp>
        <p:nvSpPr>
          <p:cNvPr id="5" name="TextBox 4">
            <a:extLst>
              <a:ext uri="{FF2B5EF4-FFF2-40B4-BE49-F238E27FC236}">
                <a16:creationId xmlns:a16="http://schemas.microsoft.com/office/drawing/2014/main" id="{A5E286F2-DB63-BE43-BA9F-A2604B7C09D7}"/>
              </a:ext>
            </a:extLst>
          </p:cNvPr>
          <p:cNvSpPr txBox="1"/>
          <p:nvPr/>
        </p:nvSpPr>
        <p:spPr>
          <a:xfrm>
            <a:off x="633564" y="1037782"/>
            <a:ext cx="11558436" cy="646331"/>
          </a:xfrm>
          <a:prstGeom prst="rect">
            <a:avLst/>
          </a:prstGeom>
          <a:noFill/>
        </p:spPr>
        <p:txBody>
          <a:bodyPr wrap="square" rtlCol="0">
            <a:spAutoFit/>
          </a:bodyPr>
          <a:lstStyle/>
          <a:p>
            <a:r>
              <a:rPr lang="en-GB" sz="3600" dirty="0">
                <a:solidFill>
                  <a:schemeClr val="bg1"/>
                </a:solidFill>
                <a:latin typeface="Cabinet Grotesk Black" pitchFamily="2" charset="77"/>
              </a:rPr>
              <a:t>VOORBEELDLESBRIEF / LESBRIEVEN</a:t>
            </a:r>
            <a:endParaRPr lang="en-NL" sz="3600" dirty="0">
              <a:solidFill>
                <a:schemeClr val="bg1"/>
              </a:solidFill>
              <a:latin typeface="Cabinet Grotesk Black" pitchFamily="2" charset="77"/>
            </a:endParaRPr>
          </a:p>
        </p:txBody>
      </p:sp>
    </p:spTree>
    <p:extLst>
      <p:ext uri="{BB962C8B-B14F-4D97-AF65-F5344CB8AC3E}">
        <p14:creationId xmlns:p14="http://schemas.microsoft.com/office/powerpoint/2010/main" val="17082616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8A7FBC"/>
        </a:solidFill>
        <a:effectLst/>
      </p:bgPr>
    </p:bg>
    <p:spTree>
      <p:nvGrpSpPr>
        <p:cNvPr id="1" name=""/>
        <p:cNvGrpSpPr/>
        <p:nvPr/>
      </p:nvGrpSpPr>
      <p:grpSpPr>
        <a:xfrm>
          <a:off x="0" y="0"/>
          <a:ext cx="0" cy="0"/>
          <a:chOff x="0" y="0"/>
          <a:chExt cx="0" cy="0"/>
        </a:xfrm>
      </p:grpSpPr>
      <p:sp>
        <p:nvSpPr>
          <p:cNvPr id="15" name="Tijdelijke aanduiding voor inhoud 2">
            <a:extLst>
              <a:ext uri="{FF2B5EF4-FFF2-40B4-BE49-F238E27FC236}">
                <a16:creationId xmlns:a16="http://schemas.microsoft.com/office/drawing/2014/main" id="{314F07F2-C0B2-8284-657B-004EF510A357}"/>
              </a:ext>
            </a:extLst>
          </p:cNvPr>
          <p:cNvSpPr txBox="1">
            <a:spLocks/>
          </p:cNvSpPr>
          <p:nvPr/>
        </p:nvSpPr>
        <p:spPr>
          <a:xfrm>
            <a:off x="633564" y="2243220"/>
            <a:ext cx="8013479"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marL="0" indent="0">
              <a:buClr>
                <a:schemeClr val="bg1"/>
              </a:buClr>
              <a:buNone/>
            </a:pPr>
            <a:r>
              <a:rPr lang="nl-NL" sz="2000" dirty="0">
                <a:solidFill>
                  <a:schemeClr val="bg1"/>
                </a:solidFill>
                <a:latin typeface="Cabinet Grotesk Variable" pitchFamily="2" charset="77"/>
              </a:rPr>
              <a:t>Op </a:t>
            </a:r>
            <a:r>
              <a:rPr lang="nl-NL" sz="2000" dirty="0">
                <a:solidFill>
                  <a:schemeClr val="bg1"/>
                </a:solidFill>
                <a:latin typeface="Cabinet Grotesk Variable" pitchFamily="2" charset="77"/>
                <a:hlinkClick r:id="rId2">
                  <a:extLst>
                    <a:ext uri="{A12FA001-AC4F-418D-AE19-62706E023703}">
                      <ahyp:hlinkClr xmlns:ahyp="http://schemas.microsoft.com/office/drawing/2018/hyperlinkcolor" val="tx"/>
                    </a:ext>
                  </a:extLst>
                </a:hlinkClick>
              </a:rPr>
              <a:t>https://onderwijs.coc.nl/kennisbieb</a:t>
            </a:r>
            <a:r>
              <a:rPr lang="nl-NL" sz="2000" dirty="0">
                <a:solidFill>
                  <a:schemeClr val="bg1"/>
                </a:solidFill>
                <a:latin typeface="Cabinet Grotesk Variable" pitchFamily="2" charset="77"/>
              </a:rPr>
              <a:t> meer informatie te vinden over Paarse Vrijdag en het Paarse Vrijdag educatie pakket.</a:t>
            </a:r>
          </a:p>
          <a:p>
            <a:pPr marL="0" indent="0">
              <a:buClr>
                <a:schemeClr val="bg1"/>
              </a:buClr>
              <a:buNone/>
            </a:pPr>
            <a:endParaRPr lang="nl-NL" sz="2000" dirty="0">
              <a:solidFill>
                <a:schemeClr val="bg1"/>
              </a:solidFill>
              <a:latin typeface="Cabinet Grotesk Variable" pitchFamily="2" charset="77"/>
            </a:endParaRPr>
          </a:p>
        </p:txBody>
      </p:sp>
      <p:sp>
        <p:nvSpPr>
          <p:cNvPr id="16" name="TextBox 15">
            <a:extLst>
              <a:ext uri="{FF2B5EF4-FFF2-40B4-BE49-F238E27FC236}">
                <a16:creationId xmlns:a16="http://schemas.microsoft.com/office/drawing/2014/main" id="{45622BC4-ADA1-876D-04BC-DE8C09E0ED7E}"/>
              </a:ext>
            </a:extLst>
          </p:cNvPr>
          <p:cNvSpPr txBox="1"/>
          <p:nvPr/>
        </p:nvSpPr>
        <p:spPr>
          <a:xfrm>
            <a:off x="633564" y="1037782"/>
            <a:ext cx="11558436" cy="646331"/>
          </a:xfrm>
          <a:prstGeom prst="rect">
            <a:avLst/>
          </a:prstGeom>
          <a:noFill/>
        </p:spPr>
        <p:txBody>
          <a:bodyPr wrap="square" rtlCol="0">
            <a:spAutoFit/>
          </a:bodyPr>
          <a:lstStyle/>
          <a:p>
            <a:r>
              <a:rPr lang="en-GB" sz="3600" dirty="0">
                <a:solidFill>
                  <a:schemeClr val="bg1"/>
                </a:solidFill>
                <a:latin typeface="Cabinet Grotesk Black" pitchFamily="2" charset="77"/>
              </a:rPr>
              <a:t>WEBSITE</a:t>
            </a:r>
            <a:endParaRPr lang="en-NL" sz="3600" dirty="0">
              <a:solidFill>
                <a:schemeClr val="bg1"/>
              </a:solidFill>
              <a:latin typeface="Cabinet Grotesk Black" pitchFamily="2" charset="77"/>
            </a:endParaRPr>
          </a:p>
        </p:txBody>
      </p:sp>
    </p:spTree>
    <p:extLst>
      <p:ext uri="{BB962C8B-B14F-4D97-AF65-F5344CB8AC3E}">
        <p14:creationId xmlns:p14="http://schemas.microsoft.com/office/powerpoint/2010/main" val="30883856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542C7A"/>
        </a:solidFill>
        <a:effectLst/>
      </p:bgPr>
    </p:bg>
    <p:spTree>
      <p:nvGrpSpPr>
        <p:cNvPr id="1" name=""/>
        <p:cNvGrpSpPr/>
        <p:nvPr/>
      </p:nvGrpSpPr>
      <p:grpSpPr>
        <a:xfrm>
          <a:off x="0" y="0"/>
          <a:ext cx="0" cy="0"/>
          <a:chOff x="0" y="0"/>
          <a:chExt cx="0" cy="0"/>
        </a:xfrm>
      </p:grpSpPr>
      <p:sp>
        <p:nvSpPr>
          <p:cNvPr id="6" name="Tijdelijke aanduiding voor inhoud 2">
            <a:extLst>
              <a:ext uri="{FF2B5EF4-FFF2-40B4-BE49-F238E27FC236}">
                <a16:creationId xmlns:a16="http://schemas.microsoft.com/office/drawing/2014/main" id="{12BA034B-5BBE-D1A9-4B1C-9CF25D5906F9}"/>
              </a:ext>
            </a:extLst>
          </p:cNvPr>
          <p:cNvSpPr txBox="1">
            <a:spLocks/>
          </p:cNvSpPr>
          <p:nvPr/>
        </p:nvSpPr>
        <p:spPr>
          <a:xfrm>
            <a:off x="633564" y="2243220"/>
            <a:ext cx="8013479" cy="3166980"/>
          </a:xfrm>
          <a:prstGeom prst="rect">
            <a:avLst/>
          </a:prstGeom>
        </p:spPr>
        <p:txBody>
          <a:bodyPr vert="horz" lIns="91440" tIns="45720" rIns="91440" bIns="45720" rtlCol="0" anchor="t">
            <a:noAutofit/>
          </a:bodyPr>
          <a:lstStyle>
            <a:lvl1pPr marL="228600" indent="-228600" algn="l" defTabSz="914400" rtl="0" eaLnBrk="1" latinLnBrk="0" hangingPunct="1">
              <a:lnSpc>
                <a:spcPct val="100000"/>
              </a:lnSpc>
              <a:spcBef>
                <a:spcPts val="1000"/>
              </a:spcBef>
              <a:buClr>
                <a:schemeClr val="accent2"/>
              </a:buClr>
              <a:buFont typeface="Arial" panose="020B0604020202020204" pitchFamily="34" charset="0"/>
              <a:buChar char="•"/>
              <a:defRPr sz="1800" kern="1200">
                <a:solidFill>
                  <a:schemeClr val="tx1">
                    <a:lumMod val="85000"/>
                    <a:lumOff val="15000"/>
                  </a:schemeClr>
                </a:solidFill>
                <a:latin typeface="+mn-lt"/>
                <a:ea typeface="+mn-ea"/>
                <a:cs typeface="+mn-cs"/>
              </a:defRPr>
            </a:lvl1pPr>
            <a:lvl2pPr marL="4572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2pPr>
            <a:lvl3pPr marL="6858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3pPr>
            <a:lvl4pPr marL="9144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4pPr>
            <a:lvl5pPr marL="114300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lumMod val="85000"/>
                    <a:lumOff val="15000"/>
                  </a:schemeClr>
                </a:solidFill>
                <a:latin typeface="+mn-lt"/>
                <a:ea typeface="+mn-ea"/>
                <a:cs typeface="+mn-cs"/>
              </a:defRPr>
            </a:lvl5pPr>
            <a:lvl6pPr marL="131286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6pPr>
            <a:lvl7pPr marL="1484313"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a:solidFill>
                  <a:schemeClr val="tx1"/>
                </a:solidFill>
                <a:latin typeface="+mn-lt"/>
                <a:ea typeface="+mn-ea"/>
                <a:cs typeface="+mn-cs"/>
              </a:defRPr>
            </a:lvl7pPr>
            <a:lvl8pPr marL="1657350"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8pPr>
            <a:lvl9pPr marL="1882775" indent="-228600" algn="l" defTabSz="914400" rtl="0" eaLnBrk="1" latinLnBrk="0" hangingPunct="1">
              <a:lnSpc>
                <a:spcPct val="100000"/>
              </a:lnSpc>
              <a:spcBef>
                <a:spcPts val="1000"/>
              </a:spcBef>
              <a:buClr>
                <a:schemeClr val="accent2"/>
              </a:buClr>
              <a:buFont typeface="Arial" panose="020B0604020202020204" pitchFamily="34" charset="0"/>
              <a:buChar char="•"/>
              <a:defRPr sz="1600" kern="1200" baseline="0">
                <a:solidFill>
                  <a:schemeClr val="tx1"/>
                </a:solidFill>
                <a:latin typeface="+mn-lt"/>
                <a:ea typeface="+mn-ea"/>
                <a:cs typeface="+mn-cs"/>
              </a:defRPr>
            </a:lvl9pPr>
          </a:lstStyle>
          <a:p>
            <a:pPr>
              <a:buClr>
                <a:schemeClr val="bg1"/>
              </a:buClr>
            </a:pPr>
            <a:r>
              <a:rPr lang="nl-NL" sz="2000" dirty="0">
                <a:solidFill>
                  <a:schemeClr val="bg1"/>
                </a:solidFill>
                <a:latin typeface="Cabinet Grotesk Black" pitchFamily="2" charset="77"/>
              </a:rPr>
              <a:t>Terugpakken Post-Its</a:t>
            </a:r>
          </a:p>
          <a:p>
            <a:pPr marL="0" indent="0">
              <a:buClr>
                <a:schemeClr val="bg1"/>
              </a:buClr>
              <a:buNone/>
            </a:pPr>
            <a:r>
              <a:rPr lang="nl-NL" sz="2000" dirty="0">
                <a:solidFill>
                  <a:schemeClr val="bg1"/>
                </a:solidFill>
                <a:latin typeface="Cabinet Grotesk Variable" pitchFamily="2" charset="77"/>
              </a:rPr>
              <a:t>	- Welke vragen zijn al beantwoord?</a:t>
            </a:r>
          </a:p>
          <a:p>
            <a:pPr marL="0" indent="0">
              <a:buClr>
                <a:schemeClr val="bg1"/>
              </a:buClr>
              <a:buNone/>
            </a:pPr>
            <a:r>
              <a:rPr lang="nl-NL" sz="2000" dirty="0">
                <a:solidFill>
                  <a:schemeClr val="bg1"/>
                </a:solidFill>
                <a:latin typeface="Cabinet Grotesk Variable" pitchFamily="2" charset="77"/>
              </a:rPr>
              <a:t>	- Welke vragen staan nog open?</a:t>
            </a:r>
          </a:p>
        </p:txBody>
      </p:sp>
      <p:sp>
        <p:nvSpPr>
          <p:cNvPr id="7" name="TextBox 6">
            <a:extLst>
              <a:ext uri="{FF2B5EF4-FFF2-40B4-BE49-F238E27FC236}">
                <a16:creationId xmlns:a16="http://schemas.microsoft.com/office/drawing/2014/main" id="{D116B68B-1195-1B5C-F1FA-E3D410A4BEB3}"/>
              </a:ext>
            </a:extLst>
          </p:cNvPr>
          <p:cNvSpPr txBox="1"/>
          <p:nvPr/>
        </p:nvSpPr>
        <p:spPr>
          <a:xfrm>
            <a:off x="633564" y="1037782"/>
            <a:ext cx="11558436" cy="646331"/>
          </a:xfrm>
          <a:prstGeom prst="rect">
            <a:avLst/>
          </a:prstGeom>
          <a:noFill/>
        </p:spPr>
        <p:txBody>
          <a:bodyPr wrap="square" rtlCol="0">
            <a:spAutoFit/>
          </a:bodyPr>
          <a:lstStyle/>
          <a:p>
            <a:r>
              <a:rPr lang="en-GB" sz="3600" dirty="0">
                <a:solidFill>
                  <a:schemeClr val="bg1"/>
                </a:solidFill>
                <a:latin typeface="Cabinet Grotesk Black" pitchFamily="2" charset="77"/>
              </a:rPr>
              <a:t>VRAAGMOMENT</a:t>
            </a:r>
            <a:endParaRPr lang="en-NL" sz="3600" dirty="0">
              <a:solidFill>
                <a:schemeClr val="bg1"/>
              </a:solidFill>
              <a:latin typeface="Cabinet Grotesk Black" pitchFamily="2" charset="77"/>
            </a:endParaRPr>
          </a:p>
        </p:txBody>
      </p:sp>
    </p:spTree>
    <p:extLst>
      <p:ext uri="{BB962C8B-B14F-4D97-AF65-F5344CB8AC3E}">
        <p14:creationId xmlns:p14="http://schemas.microsoft.com/office/powerpoint/2010/main" val="792134007"/>
      </p:ext>
    </p:extLst>
  </p:cSld>
  <p:clrMapOvr>
    <a:masterClrMapping/>
  </p:clrMapOvr>
</p:sld>
</file>

<file path=ppt/theme/theme1.xml><?xml version="1.0" encoding="utf-8"?>
<a:theme xmlns:a="http://schemas.openxmlformats.org/drawingml/2006/main" name="Pakk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Pakket">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Pakket">
      <a:fillStyleLst>
        <a:solidFill>
          <a:schemeClr val="phClr"/>
        </a:solidFill>
        <a:gradFill rotWithShape="1">
          <a:gsLst>
            <a:gs pos="0">
              <a:schemeClr val="phClr">
                <a:tint val="80000"/>
                <a:satMod val="107000"/>
                <a:lumMod val="103000"/>
              </a:schemeClr>
            </a:gs>
            <a:gs pos="100000">
              <a:schemeClr val="phClr">
                <a:tint val="82000"/>
                <a:satMod val="109000"/>
                <a:lumMod val="103000"/>
              </a:schemeClr>
            </a:gs>
          </a:gsLst>
          <a:lin ang="5400000" scaled="0"/>
        </a:gradFill>
        <a:gradFill rotWithShape="1">
          <a:gsLst>
            <a:gs pos="0">
              <a:schemeClr val="phClr">
                <a:tint val="97000"/>
                <a:satMod val="100000"/>
                <a:lumMod val="102000"/>
              </a:schemeClr>
            </a:gs>
            <a:gs pos="50000">
              <a:schemeClr val="phClr">
                <a:shade val="100000"/>
                <a:satMod val="103000"/>
                <a:lumMod val="100000"/>
              </a:schemeClr>
            </a:gs>
            <a:gs pos="100000">
              <a:schemeClr val="phClr">
                <a:shade val="93000"/>
                <a:satMod val="110000"/>
                <a:lumMod val="9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31750" cap="flat" cmpd="sng" algn="ctr">
          <a:solidFill>
            <a:schemeClr val="phClr"/>
          </a:solidFill>
          <a:prstDash val="solid"/>
        </a:ln>
      </a:lnStyleLst>
      <a:effectStyleLst>
        <a:effectStyle>
          <a:effectLst/>
        </a:effectStyle>
        <a:effectStyle>
          <a:effectLst/>
        </a:effectStyle>
        <a:effectStyle>
          <a:effectLst>
            <a:outerShdw blurRad="55880" dist="15240" dir="5400000" algn="ctr" rotWithShape="0">
              <a:srgbClr val="000000">
                <a:alpha val="45000"/>
              </a:srgbClr>
            </a:outerShdw>
          </a:effectLst>
          <a:scene3d>
            <a:camera prst="orthographicFront">
              <a:rot lat="0" lon="0" rev="0"/>
            </a:camera>
            <a:lightRig rig="brightRoom" dir="tl"/>
          </a:scene3d>
          <a:sp3d prstMaterial="dkEdge">
            <a:bevelT w="0" h="0"/>
          </a:sp3d>
        </a:effectStyle>
      </a:effectStyleLst>
      <a:bgFillStyleLst>
        <a:solidFill>
          <a:schemeClr val="phClr"/>
        </a:solidFill>
        <a:solidFill>
          <a:schemeClr val="phClr">
            <a:tint val="95000"/>
            <a:satMod val="170000"/>
          </a:schemeClr>
        </a:solidFill>
        <a:gradFill rotWithShape="1">
          <a:gsLst>
            <a:gs pos="0">
              <a:schemeClr val="phClr">
                <a:tint val="97000"/>
                <a:shade val="100000"/>
                <a:satMod val="185000"/>
                <a:lumMod val="120000"/>
              </a:schemeClr>
            </a:gs>
            <a:gs pos="100000">
              <a:schemeClr val="phClr">
                <a:tint val="96000"/>
                <a:shade val="95000"/>
                <a:satMod val="215000"/>
                <a:lumMod val="80000"/>
              </a:schemeClr>
            </a:gs>
          </a:gsLst>
          <a:path path="circle">
            <a:fillToRect l="50000" t="55000" r="125000" b="100000"/>
          </a:path>
        </a:gradFill>
      </a:bgFillStyleLst>
    </a:fmtScheme>
  </a:themeElements>
  <a:objectDefaults/>
  <a:extraClrSchemeLst/>
  <a:extLst>
    <a:ext uri="{05A4C25C-085E-4340-85A3-A5531E510DB2}">
      <thm15:themeFamily xmlns:thm15="http://schemas.microsoft.com/office/thememl/2012/main" name="Parcel" id="{8BEC4385-4EB9-4D53-BFB5-0EA123736B6D}" vid="{4DB32801-28C0-48B0-8C1D-A9A58613615A}"/>
    </a:ext>
  </a:extLst>
</a:theme>
</file>

<file path=ppt/theme/theme2.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84F5D1EE00D914E9B5427E5A9E647AD" ma:contentTypeVersion="16" ma:contentTypeDescription="Create a new document." ma:contentTypeScope="" ma:versionID="334b29a66b098375ce00e23e7164584b">
  <xsd:schema xmlns:xsd="http://www.w3.org/2001/XMLSchema" xmlns:xs="http://www.w3.org/2001/XMLSchema" xmlns:p="http://schemas.microsoft.com/office/2006/metadata/properties" xmlns:ns2="10580ea0-1ad5-482f-b20c-614d71681fd6" xmlns:ns3="f62a52bf-34c4-4048-b09c-58a25362e64f" xmlns:ns4="22171aab-d911-466e-ad67-bf8a68927320" targetNamespace="http://schemas.microsoft.com/office/2006/metadata/properties" ma:root="true" ma:fieldsID="5df4b2cc380778bba86542b35ab5c585" ns2:_="" ns3:_="" ns4:_="">
    <xsd:import namespace="10580ea0-1ad5-482f-b20c-614d71681fd6"/>
    <xsd:import namespace="f62a52bf-34c4-4048-b09c-58a25362e64f"/>
    <xsd:import namespace="22171aab-d911-466e-ad67-bf8a68927320"/>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4:SharedWithUsers" minOccurs="0"/>
                <xsd:element ref="ns4:SharedWithDetails"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10580ea0-1ad5-482f-b20c-614d71681fd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2525d9d6-2eb2-4e0b-85c6-c94afad0db21"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Location" ma:index="18" nillable="true" ma:displayName="Location" ma:internalName="MediaServiceLocation" ma:readOnly="true">
      <xsd:simpleType>
        <xsd:restriction base="dms:Text"/>
      </xsd:simpleType>
    </xsd:element>
    <xsd:element name="MediaServiceObjectDetectorVersions" ma:index="21" nillable="true" ma:displayName="MediaServiceObjectDetectorVersions"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62a52bf-34c4-4048-b09c-58a25362e64f"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3490e9bc-9e28-4605-b3a1-81dc391e427d}" ma:internalName="TaxCatchAll" ma:showField="CatchAllData" ma:web="f62a52bf-34c4-4048-b09c-58a25362e64f">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22171aab-d911-466e-ad67-bf8a68927320" elementFormDefault="qualified">
    <xsd:import namespace="http://schemas.microsoft.com/office/2006/documentManagement/types"/>
    <xsd:import namespace="http://schemas.microsoft.com/office/infopath/2007/PartnerControls"/>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f62a52bf-34c4-4048-b09c-58a25362e64f" xsi:nil="true"/>
    <lcf76f155ced4ddcb4097134ff3c332f xmlns="10580ea0-1ad5-482f-b20c-614d71681fd6">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34CE4C9E-DACD-4D64-94B9-4DF8669456E4}"/>
</file>

<file path=customXml/itemProps2.xml><?xml version="1.0" encoding="utf-8"?>
<ds:datastoreItem xmlns:ds="http://schemas.openxmlformats.org/officeDocument/2006/customXml" ds:itemID="{C1E895B1-F67A-48BB-B31F-64CA30F8389F}">
  <ds:schemaRefs>
    <ds:schemaRef ds:uri="http://schemas.microsoft.com/sharepoint/v3/contenttype/forms"/>
  </ds:schemaRefs>
</ds:datastoreItem>
</file>

<file path=customXml/itemProps3.xml><?xml version="1.0" encoding="utf-8"?>
<ds:datastoreItem xmlns:ds="http://schemas.openxmlformats.org/officeDocument/2006/customXml" ds:itemID="{8D23CF72-3864-48BB-B9BC-5CC84E5E67C3}">
  <ds:schemaRefs>
    <ds:schemaRef ds:uri="http://schemas.microsoft.com/office/infopath/2007/PartnerControls"/>
    <ds:schemaRef ds:uri="22171aab-d911-466e-ad67-bf8a68927320"/>
    <ds:schemaRef ds:uri="http://purl.org/dc/terms/"/>
    <ds:schemaRef ds:uri="http://purl.org/dc/elements/1.1/"/>
    <ds:schemaRef ds:uri="http://purl.org/dc/dcmitype/"/>
    <ds:schemaRef ds:uri="f62a52bf-34c4-4048-b09c-58a25362e64f"/>
    <ds:schemaRef ds:uri="10580ea0-1ad5-482f-b20c-614d71681fd6"/>
    <ds:schemaRef ds:uri="http://www.w3.org/XML/1998/namespace"/>
    <ds:schemaRef ds:uri="http://schemas.microsoft.com/office/2006/documentManagement/types"/>
    <ds:schemaRef ds:uri="http://schemas.openxmlformats.org/package/2006/metadata/core-properties"/>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TM10001115[[fn=Pakket]]</Template>
  <TotalTime>874</TotalTime>
  <Words>1449</Words>
  <Application>Microsoft Macintosh PowerPoint</Application>
  <PresentationFormat>Breedbeeld</PresentationFormat>
  <Paragraphs>170</Paragraphs>
  <Slides>21</Slides>
  <Notes>16</Notes>
  <HiddenSlides>0</HiddenSlides>
  <MMClips>2</MMClips>
  <ScaleCrop>false</ScaleCrop>
  <HeadingPairs>
    <vt:vector size="6" baseType="variant">
      <vt:variant>
        <vt:lpstr>Gebruikte lettertypen</vt:lpstr>
      </vt:variant>
      <vt:variant>
        <vt:i4>4</vt:i4>
      </vt:variant>
      <vt:variant>
        <vt:lpstr>Thema</vt:lpstr>
      </vt:variant>
      <vt:variant>
        <vt:i4>1</vt:i4>
      </vt:variant>
      <vt:variant>
        <vt:lpstr>Diatitels</vt:lpstr>
      </vt:variant>
      <vt:variant>
        <vt:i4>21</vt:i4>
      </vt:variant>
    </vt:vector>
  </HeadingPairs>
  <TitlesOfParts>
    <vt:vector size="26" baseType="lpstr">
      <vt:lpstr>Arial</vt:lpstr>
      <vt:lpstr>Cabinet Grotesk Black</vt:lpstr>
      <vt:lpstr>Cabinet Grotesk Variable</vt:lpstr>
      <vt:lpstr>Calibri</vt:lpstr>
      <vt:lpstr>Pakket</vt:lpstr>
      <vt:lpstr>PowerPoint-presentatie</vt:lpstr>
      <vt:lpstr>[Naam school] [Naam directeur/leerkracht] [E-mailadres bij vragen]</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Beste leerkracht, In de volgende PowerPoint vind je een format voor een informatie-ochtend/middag/avond met ouders ter voorbereiding op Paarse Vrijdag. Elke school is verschillend en jij kan als PO professional het beste bepalen welke inhoud past bij jouw schoolcontext en ouderpopulatie. Het is een basis maar voeg vooral wat toe of laat wat weg!</dc:title>
  <dc:creator>Iris van Tilburg</dc:creator>
  <cp:lastModifiedBy>Martijn Huijben</cp:lastModifiedBy>
  <cp:revision>23</cp:revision>
  <dcterms:created xsi:type="dcterms:W3CDTF">2023-11-13T13:28:26Z</dcterms:created>
  <dcterms:modified xsi:type="dcterms:W3CDTF">2026-09-03T13:30:06Z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0x010100084F5D1EE00D914E9B5427E5A9E647AD</vt:lpwstr>
  </property>
  <property fmtid="{D5CDD505-2E9C-101B-9397-08002B2CF9AE}" pid="3" name="MediaServiceImageTags">
    <vt:lpwstr/>
  </property>
</Properties>
</file>