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8288000" cy="10287000"/>
  <p:notesSz cx="6858000" cy="9144000"/>
  <p:embeddedFontLst>
    <p:embeddedFont>
      <p:font typeface="Cabinet Grotesk"/>
      <p:regular r:id="rId17"/>
    </p:embeddedFont>
    <p:embeddedFont>
      <p:font typeface="Cabinet Grotesk Heavy"/>
      <p:regular r:id="rId18"/>
      <p:bold r:id="rId19"/>
    </p:embeddedFont>
    <p:embeddedFont>
      <p:font typeface="Cabinet Grotesk Medium"/>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43D0CC-DD5D-470E-8D3D-7F31C1D4731A}" v="1" dt="2026-08-24T15:07:14.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as Osinga" userId="893d60fa-c7b9-40c7-a1fb-1070c0d3c25d" providerId="ADAL" clId="{FA24E9D5-0291-4F9F-921A-9F8E890B807F}"/>
    <pc:docChg chg="modSld">
      <pc:chgData name="Lukas Osinga" userId="893d60fa-c7b9-40c7-a1fb-1070c0d3c25d" providerId="ADAL" clId="{FA24E9D5-0291-4F9F-921A-9F8E890B807F}" dt="2026-08-24T15:07:18.315" v="10" actId="20577"/>
      <pc:docMkLst>
        <pc:docMk/>
      </pc:docMkLst>
      <pc:sldChg chg="modSp mod">
        <pc:chgData name="Lukas Osinga" userId="893d60fa-c7b9-40c7-a1fb-1070c0d3c25d" providerId="ADAL" clId="{FA24E9D5-0291-4F9F-921A-9F8E890B807F}" dt="2026-08-24T15:04:50.486" v="1" actId="20577"/>
        <pc:sldMkLst>
          <pc:docMk/>
          <pc:sldMk cId="0" sldId="256"/>
        </pc:sldMkLst>
        <pc:spChg chg="mod">
          <ac:chgData name="Lukas Osinga" userId="893d60fa-c7b9-40c7-a1fb-1070c0d3c25d" providerId="ADAL" clId="{FA24E9D5-0291-4F9F-921A-9F8E890B807F}" dt="2026-08-24T15:04:50.486" v="1" actId="20577"/>
          <ac:spMkLst>
            <pc:docMk/>
            <pc:sldMk cId="0" sldId="256"/>
            <ac:spMk id="2" creationId="{00000000-0000-0000-0000-000000000000}"/>
          </ac:spMkLst>
        </pc:spChg>
      </pc:sldChg>
      <pc:sldChg chg="modSp mod">
        <pc:chgData name="Lukas Osinga" userId="893d60fa-c7b9-40c7-a1fb-1070c0d3c25d" providerId="ADAL" clId="{FA24E9D5-0291-4F9F-921A-9F8E890B807F}" dt="2026-08-24T15:06:43.011" v="3" actId="20577"/>
        <pc:sldMkLst>
          <pc:docMk/>
          <pc:sldMk cId="0" sldId="258"/>
        </pc:sldMkLst>
        <pc:spChg chg="mod">
          <ac:chgData name="Lukas Osinga" userId="893d60fa-c7b9-40c7-a1fb-1070c0d3c25d" providerId="ADAL" clId="{FA24E9D5-0291-4F9F-921A-9F8E890B807F}" dt="2026-08-24T15:06:43.011" v="3" actId="20577"/>
          <ac:spMkLst>
            <pc:docMk/>
            <pc:sldMk cId="0" sldId="258"/>
            <ac:spMk id="3" creationId="{00000000-0000-0000-0000-000000000000}"/>
          </ac:spMkLst>
        </pc:spChg>
      </pc:sldChg>
      <pc:sldChg chg="modSp mod">
        <pc:chgData name="Lukas Osinga" userId="893d60fa-c7b9-40c7-a1fb-1070c0d3c25d" providerId="ADAL" clId="{FA24E9D5-0291-4F9F-921A-9F8E890B807F}" dt="2026-08-24T15:07:06.265" v="7" actId="20577"/>
        <pc:sldMkLst>
          <pc:docMk/>
          <pc:sldMk cId="0" sldId="266"/>
        </pc:sldMkLst>
        <pc:spChg chg="mod">
          <ac:chgData name="Lukas Osinga" userId="893d60fa-c7b9-40c7-a1fb-1070c0d3c25d" providerId="ADAL" clId="{FA24E9D5-0291-4F9F-921A-9F8E890B807F}" dt="2026-08-24T15:07:06.265" v="7" actId="20577"/>
          <ac:spMkLst>
            <pc:docMk/>
            <pc:sldMk cId="0" sldId="266"/>
            <ac:spMk id="2" creationId="{00000000-0000-0000-0000-000000000000}"/>
          </ac:spMkLst>
        </pc:spChg>
        <pc:spChg chg="mod">
          <ac:chgData name="Lukas Osinga" userId="893d60fa-c7b9-40c7-a1fb-1070c0d3c25d" providerId="ADAL" clId="{FA24E9D5-0291-4F9F-921A-9F8E890B807F}" dt="2026-08-24T15:07:04.266" v="5" actId="20577"/>
          <ac:spMkLst>
            <pc:docMk/>
            <pc:sldMk cId="0" sldId="266"/>
            <ac:spMk id="3" creationId="{00000000-0000-0000-0000-000000000000}"/>
          </ac:spMkLst>
        </pc:spChg>
      </pc:sldChg>
      <pc:sldChg chg="modSp mod">
        <pc:chgData name="Lukas Osinga" userId="893d60fa-c7b9-40c7-a1fb-1070c0d3c25d" providerId="ADAL" clId="{FA24E9D5-0291-4F9F-921A-9F8E890B807F}" dt="2026-08-24T15:07:18.315" v="10" actId="20577"/>
        <pc:sldMkLst>
          <pc:docMk/>
          <pc:sldMk cId="0" sldId="267"/>
        </pc:sldMkLst>
        <pc:spChg chg="mod">
          <ac:chgData name="Lukas Osinga" userId="893d60fa-c7b9-40c7-a1fb-1070c0d3c25d" providerId="ADAL" clId="{FA24E9D5-0291-4F9F-921A-9F8E890B807F}" dt="2026-08-24T15:07:18.315" v="10" actId="20577"/>
          <ac:spMkLst>
            <pc:docMk/>
            <pc:sldMk cId="0" sldId="267"/>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tiktok.com/@gaytimes/video/7299119093389495585?is_from_webapp=1&amp;sender_device=pc"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vpro.nl/ovt/artikelen/herculine-barbin-19e-eeuwse-intersekse-persoon-komt-tot-leven"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944614"/>
            <a:ext cx="16230600" cy="2397772"/>
          </a:xfrm>
          <a:prstGeom prst="rect">
            <a:avLst/>
          </a:prstGeom>
        </p:spPr>
        <p:txBody>
          <a:bodyPr lIns="0" tIns="0" rIns="0" bIns="0" rtlCol="0" anchor="t">
            <a:spAutoFit/>
          </a:bodyPr>
          <a:lstStyle/>
          <a:p>
            <a:pPr algn="ctr">
              <a:lnSpc>
                <a:spcPts val="6999"/>
              </a:lnSpc>
            </a:pPr>
            <a:r>
              <a:rPr lang="en-US" sz="4999" b="1" dirty="0">
                <a:solidFill>
                  <a:srgbClr val="000000"/>
                </a:solidFill>
                <a:latin typeface="Cabinet Grotesk Heavy"/>
                <a:ea typeface="Cabinet Grotesk Heavy"/>
                <a:cs typeface="Cabinet Grotesk Heavy"/>
                <a:sym typeface="Cabinet Grotesk Heavy"/>
              </a:rPr>
              <a:t>Herculine </a:t>
            </a:r>
            <a:r>
              <a:rPr lang="en-US" sz="4999" b="1" dirty="0" err="1">
                <a:solidFill>
                  <a:srgbClr val="000000"/>
                </a:solidFill>
                <a:latin typeface="Cabinet Grotesk Heavy"/>
                <a:ea typeface="Cabinet Grotesk Heavy"/>
                <a:cs typeface="Cabinet Grotesk Heavy"/>
                <a:sym typeface="Cabinet Grotesk Heavy"/>
              </a:rPr>
              <a:t>Barbins</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verhaal</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intersekse</a:t>
            </a:r>
            <a:r>
              <a:rPr lang="en-US" sz="4999" b="1" dirty="0">
                <a:solidFill>
                  <a:srgbClr val="000000"/>
                </a:solidFill>
                <a:latin typeface="Cabinet Grotesk Heavy"/>
                <a:ea typeface="Cabinet Grotesk Heavy"/>
                <a:cs typeface="Cabinet Grotesk Heavy"/>
                <a:sym typeface="Cabinet Grotesk Heavy"/>
              </a:rPr>
              <a:t> </a:t>
            </a:r>
          </a:p>
          <a:p>
            <a:pPr algn="ctr">
              <a:lnSpc>
                <a:spcPts val="6999"/>
              </a:lnSpc>
            </a:pPr>
            <a:r>
              <a:rPr lang="en-US" sz="4999" b="1" dirty="0" err="1">
                <a:solidFill>
                  <a:srgbClr val="000000"/>
                </a:solidFill>
                <a:latin typeface="Cabinet Grotesk Heavy"/>
                <a:ea typeface="Cabinet Grotesk Heavy"/>
                <a:cs typeface="Cabinet Grotesk Heavy"/>
                <a:sym typeface="Cabinet Grotesk Heavy"/>
              </a:rPr>
              <a:t>ervaringen</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uit</a:t>
            </a:r>
            <a:r>
              <a:rPr lang="en-US" sz="4999" b="1" dirty="0">
                <a:solidFill>
                  <a:srgbClr val="000000"/>
                </a:solidFill>
                <a:latin typeface="Cabinet Grotesk Heavy"/>
                <a:ea typeface="Cabinet Grotesk Heavy"/>
                <a:cs typeface="Cabinet Grotesk Heavy"/>
                <a:sym typeface="Cabinet Grotesk Heavy"/>
              </a:rPr>
              <a:t> de 19e </a:t>
            </a:r>
            <a:r>
              <a:rPr lang="en-US" sz="4999" b="1" dirty="0" err="1">
                <a:solidFill>
                  <a:srgbClr val="000000"/>
                </a:solidFill>
                <a:latin typeface="Cabinet Grotesk Heavy"/>
                <a:ea typeface="Cabinet Grotesk Heavy"/>
                <a:cs typeface="Cabinet Grotesk Heavy"/>
                <a:sym typeface="Cabinet Grotesk Heavy"/>
              </a:rPr>
              <a:t>eeuw</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en</a:t>
            </a:r>
            <a:r>
              <a:rPr lang="en-US" sz="4999" b="1" dirty="0">
                <a:solidFill>
                  <a:srgbClr val="000000"/>
                </a:solidFill>
                <a:latin typeface="Cabinet Grotesk Heavy"/>
                <a:ea typeface="Cabinet Grotesk Heavy"/>
                <a:cs typeface="Cabinet Grotesk Heavy"/>
                <a:sym typeface="Cabinet Grotesk Heavy"/>
              </a:rPr>
              <a:t> nu</a:t>
            </a:r>
          </a:p>
          <a:p>
            <a:pPr algn="ctr">
              <a:lnSpc>
                <a:spcPts val="4900"/>
              </a:lnSpc>
            </a:pPr>
            <a:r>
              <a:rPr lang="en-US" sz="3500" b="1" dirty="0" err="1">
                <a:solidFill>
                  <a:srgbClr val="000000"/>
                </a:solidFill>
                <a:latin typeface="Cabinet Grotesk Medium"/>
                <a:ea typeface="Cabinet Grotesk Medium"/>
                <a:cs typeface="Cabinet Grotesk Medium"/>
                <a:sym typeface="Cabinet Grotesk Medium"/>
              </a:rPr>
              <a:t>Lesduur</a:t>
            </a:r>
            <a:r>
              <a:rPr lang="en-US" sz="3500" b="1" dirty="0">
                <a:solidFill>
                  <a:srgbClr val="000000"/>
                </a:solidFill>
                <a:latin typeface="Cabinet Grotesk Medium"/>
                <a:ea typeface="Cabinet Grotesk Medium"/>
                <a:cs typeface="Cabinet Grotesk Medium"/>
                <a:sym typeface="Cabinet Grotesk Medium"/>
              </a:rPr>
              <a:t>: 50 </a:t>
            </a:r>
            <a:r>
              <a:rPr lang="en-US" sz="3500" b="1" dirty="0" err="1">
                <a:solidFill>
                  <a:srgbClr val="000000"/>
                </a:solidFill>
                <a:latin typeface="Cabinet Grotesk Medium"/>
                <a:ea typeface="Cabinet Grotesk Medium"/>
                <a:cs typeface="Cabinet Grotesk Medium"/>
                <a:sym typeface="Cabinet Grotesk Medium"/>
              </a:rPr>
              <a:t>minuten</a:t>
            </a:r>
            <a:endParaRPr lang="en-US" sz="3500" b="1" dirty="0">
              <a:solidFill>
                <a:srgbClr val="000000"/>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660650"/>
            <a:ext cx="16230600" cy="248285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Drie vragen over intersekse; wat weet je al?</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Bekijken van een videofragment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Twee opdrachten maken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Terugblik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 </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dirty="0">
                <a:solidFill>
                  <a:srgbClr val="000000"/>
                </a:solidFill>
                <a:latin typeface="Cabinet Grotesk"/>
                <a:ea typeface="Cabinet Grotesk"/>
                <a:cs typeface="Cabinet Grotesk"/>
                <a:sym typeface="Cabinet Grotesk"/>
              </a:rPr>
              <a:t>Jullie </a:t>
            </a:r>
            <a:r>
              <a:rPr lang="en-US" sz="3499" dirty="0" err="1">
                <a:solidFill>
                  <a:srgbClr val="000000"/>
                </a:solidFill>
                <a:latin typeface="Cabinet Grotesk"/>
                <a:ea typeface="Cabinet Grotesk"/>
                <a:cs typeface="Cabinet Grotesk"/>
                <a:sym typeface="Cabinet Grotesk"/>
              </a:rPr>
              <a:t>kunnen</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aan</a:t>
            </a:r>
            <a:r>
              <a:rPr lang="en-US" sz="3499" dirty="0">
                <a:solidFill>
                  <a:srgbClr val="000000"/>
                </a:solidFill>
                <a:latin typeface="Cabinet Grotesk"/>
                <a:ea typeface="Cabinet Grotesk"/>
                <a:cs typeface="Cabinet Grotesk"/>
                <a:sym typeface="Cabinet Grotesk"/>
              </a:rPr>
              <a:t> de hand van het </a:t>
            </a:r>
            <a:r>
              <a:rPr lang="en-US" sz="3499" dirty="0" err="1">
                <a:solidFill>
                  <a:srgbClr val="000000"/>
                </a:solidFill>
                <a:latin typeface="Cabinet Grotesk"/>
                <a:ea typeface="Cabinet Grotesk"/>
                <a:cs typeface="Cabinet Grotesk"/>
                <a:sym typeface="Cabinet Grotesk"/>
              </a:rPr>
              <a:t>verhaal</a:t>
            </a:r>
            <a:r>
              <a:rPr lang="en-US" sz="3499" dirty="0">
                <a:solidFill>
                  <a:srgbClr val="000000"/>
                </a:solidFill>
                <a:latin typeface="Cabinet Grotesk"/>
                <a:ea typeface="Cabinet Grotesk"/>
                <a:cs typeface="Cabinet Grotesk"/>
                <a:sym typeface="Cabinet Grotesk"/>
              </a:rPr>
              <a:t> van Herculine Barbin </a:t>
            </a:r>
            <a:r>
              <a:rPr lang="en-US" sz="3499" dirty="0" err="1">
                <a:solidFill>
                  <a:srgbClr val="000000"/>
                </a:solidFill>
                <a:latin typeface="Cabinet Grotesk"/>
                <a:ea typeface="Cabinet Grotesk"/>
                <a:cs typeface="Cabinet Grotesk"/>
                <a:sym typeface="Cabinet Grotesk"/>
              </a:rPr>
              <a:t>omschrijven</a:t>
            </a:r>
            <a:r>
              <a:rPr lang="en-US" sz="3499" dirty="0">
                <a:solidFill>
                  <a:srgbClr val="000000"/>
                </a:solidFill>
                <a:latin typeface="Cabinet Grotesk"/>
                <a:ea typeface="Cabinet Grotesk"/>
                <a:cs typeface="Cabinet Grotesk"/>
                <a:sym typeface="Cabinet Grotesk"/>
              </a:rPr>
              <a:t> hoe het is om in </a:t>
            </a:r>
            <a:r>
              <a:rPr lang="en-US" sz="3499" dirty="0" err="1">
                <a:solidFill>
                  <a:srgbClr val="000000"/>
                </a:solidFill>
                <a:latin typeface="Cabinet Grotesk"/>
                <a:ea typeface="Cabinet Grotesk"/>
                <a:cs typeface="Cabinet Grotesk"/>
                <a:sym typeface="Cabinet Grotesk"/>
              </a:rPr>
              <a:t>onze</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maatschappij</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te</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leven</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als</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intersekse</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persoon</a:t>
            </a:r>
            <a:r>
              <a:rPr lang="en-US" sz="3499" dirty="0">
                <a:solidFill>
                  <a:srgbClr val="000000"/>
                </a:solidFill>
                <a:latin typeface="Cabinet Grotesk"/>
                <a:ea typeface="Cabinet Grotesk"/>
                <a:cs typeface="Cabinet Grotesk"/>
                <a:sym typeface="Cabinet Grotesk"/>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411426"/>
            <a:ext cx="16230600" cy="620712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1.</a:t>
            </a:r>
          </a:p>
          <a:p>
            <a:pPr algn="l">
              <a:lnSpc>
                <a:spcPts val="4900"/>
              </a:lnSpc>
            </a:pPr>
            <a:r>
              <a:rPr lang="en-US" sz="3500">
                <a:solidFill>
                  <a:srgbClr val="000000"/>
                </a:solidFill>
                <a:latin typeface="Cabinet Grotesk"/>
                <a:ea typeface="Cabinet Grotesk"/>
                <a:cs typeface="Cabinet Grotesk"/>
                <a:sym typeface="Cabinet Grotesk"/>
              </a:rPr>
              <a:t>Intersekse gaat over de ervaringen van mensen die geboren zijn met een lichaam dat niet past in het beeld dat de samenleving heeft van ‘man’ en ‘vrouw’. Om hoeveel mensen gaat het?</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Dit gaat over 1 op de 1000 mensen, vergelijkbaar met een gemeente als Berg en Dal of Heeze-Leende. </a:t>
            </a:r>
          </a:p>
          <a:p>
            <a:pPr algn="l">
              <a:lnSpc>
                <a:spcPts val="4900"/>
              </a:lnSpc>
            </a:pPr>
            <a:r>
              <a:rPr lang="en-US" sz="3500">
                <a:solidFill>
                  <a:srgbClr val="000000"/>
                </a:solidFill>
                <a:latin typeface="Cabinet Grotesk"/>
                <a:ea typeface="Cabinet Grotesk"/>
                <a:cs typeface="Cabinet Grotesk"/>
                <a:sym typeface="Cabinet Grotesk"/>
              </a:rPr>
              <a:t>b. Dit gaat over 1 op de 90 mensen, vergelijkbaar met hoeveel mensen er in de stad Nijmegen of Breda wonen.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1682751"/>
            <a:ext cx="16230600" cy="806450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2.</a:t>
            </a:r>
          </a:p>
          <a:p>
            <a:pPr algn="l">
              <a:lnSpc>
                <a:spcPts val="4900"/>
              </a:lnSpc>
            </a:pPr>
            <a:r>
              <a:rPr lang="en-US" sz="3500">
                <a:solidFill>
                  <a:srgbClr val="000000"/>
                </a:solidFill>
                <a:latin typeface="Cabinet Grotesk"/>
                <a:ea typeface="Cabinet Grotesk"/>
                <a:cs typeface="Cabinet Grotesk"/>
                <a:sym typeface="Cabinet Grotesk"/>
              </a:rPr>
              <a:t>Seksediversiteit betekent dat sekse een spectrum is met oneindig veel gelijkwaardige variaties. Je kunt geslacht zien als een lijn met veel verschillende plekken. Iedereen heeft op die lijn een plekje. Jouw plek op deze lijn kan van je hormonen, chromosomen en geslachtskenmerken afhangen. Niet elk lichaam past dus in het hokje ‘man’ of ‘vrouw’. Wat houdt dit in?</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Het houdt in dat iedereen een unieke combinatie van geslachtskenmerken heeft en dat iedereen een unieke plaats op het spectrum inneemt. </a:t>
            </a:r>
          </a:p>
          <a:p>
            <a:pPr algn="l">
              <a:lnSpc>
                <a:spcPts val="4900"/>
              </a:lnSpc>
            </a:pPr>
            <a:r>
              <a:rPr lang="en-US" sz="3500">
                <a:solidFill>
                  <a:srgbClr val="000000"/>
                </a:solidFill>
                <a:latin typeface="Cabinet Grotesk"/>
                <a:ea typeface="Cabinet Grotesk"/>
                <a:cs typeface="Cabinet Grotesk"/>
                <a:sym typeface="Cabinet Grotesk"/>
              </a:rPr>
              <a:t>b. Dit gaat over op wie je valt. Voorbeelden zijn heteroseksueel, homoseksueel, biseksueel, panseksueel (aangetrokken voelt tot personen) en aseksueel (geen seksuele aantrekkingskracht naar anderen).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just">
              <a:lnSpc>
                <a:spcPts val="4900"/>
              </a:lnSpc>
            </a:pPr>
            <a:r>
              <a:rPr lang="en-US" sz="3500" b="1">
                <a:solidFill>
                  <a:srgbClr val="000000"/>
                </a:solidFill>
                <a:latin typeface="Cabinet Grotesk Medium"/>
                <a:ea typeface="Cabinet Grotesk Medium"/>
                <a:cs typeface="Cabinet Grotesk Medium"/>
                <a:sym typeface="Cabinet Grotesk Medium"/>
              </a:rPr>
              <a:t>Vraag 3. </a:t>
            </a:r>
          </a:p>
          <a:p>
            <a:pPr algn="just">
              <a:lnSpc>
                <a:spcPts val="4900"/>
              </a:lnSpc>
            </a:pPr>
            <a:r>
              <a:rPr lang="en-US" sz="3500">
                <a:solidFill>
                  <a:srgbClr val="000000"/>
                </a:solidFill>
                <a:latin typeface="Cabinet Grotesk"/>
                <a:ea typeface="Cabinet Grotesk"/>
                <a:cs typeface="Cabinet Grotesk"/>
                <a:sym typeface="Cabinet Grotesk"/>
              </a:rPr>
              <a:t>Wat wordt er op 8 november gevierd?</a:t>
            </a:r>
          </a:p>
          <a:p>
            <a:pPr algn="just">
              <a:lnSpc>
                <a:spcPts val="4900"/>
              </a:lnSpc>
            </a:pPr>
            <a:endParaRPr lang="en-US" sz="3500">
              <a:solidFill>
                <a:srgbClr val="000000"/>
              </a:solidFill>
              <a:latin typeface="Cabinet Grotesk"/>
              <a:ea typeface="Cabinet Grotesk"/>
              <a:cs typeface="Cabinet Grotesk"/>
              <a:sym typeface="Cabinet Grotesk"/>
            </a:endParaRPr>
          </a:p>
          <a:p>
            <a:pPr algn="just">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just">
              <a:lnSpc>
                <a:spcPts val="4900"/>
              </a:lnSpc>
            </a:pPr>
            <a:r>
              <a:rPr lang="en-US" sz="3500">
                <a:solidFill>
                  <a:srgbClr val="000000"/>
                </a:solidFill>
                <a:latin typeface="Cabinet Grotesk"/>
                <a:ea typeface="Cabinet Grotesk"/>
                <a:cs typeface="Cabinet Grotesk"/>
                <a:sym typeface="Cabinet Grotesk"/>
              </a:rPr>
              <a:t>a. De Intersekse Solidariteitsdag. Een dag om het leven te eren van intersekse mensen. Het is ook de geboortedag van Herculine Barbin. </a:t>
            </a:r>
          </a:p>
          <a:p>
            <a:pPr algn="just">
              <a:lnSpc>
                <a:spcPts val="4900"/>
              </a:lnSpc>
            </a:pPr>
            <a:r>
              <a:rPr lang="en-US" sz="3500">
                <a:solidFill>
                  <a:srgbClr val="000000"/>
                </a:solidFill>
                <a:latin typeface="Cabinet Grotesk"/>
                <a:ea typeface="Cabinet Grotesk"/>
                <a:cs typeface="Cabinet Grotesk"/>
                <a:sym typeface="Cabinet Grotesk"/>
              </a:rPr>
              <a:t>b. Op deze dag wordt niets gevierd.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TikTok  Herculine Barbin </a:t>
            </a:r>
          </a:p>
        </p:txBody>
      </p:sp>
      <p:sp>
        <p:nvSpPr>
          <p:cNvPr id="3" name="TextBox 3"/>
          <p:cNvSpPr txBox="1"/>
          <p:nvPr/>
        </p:nvSpPr>
        <p:spPr>
          <a:xfrm>
            <a:off x="715766" y="4154488"/>
            <a:ext cx="16856468" cy="187325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Bekijk de Tiktok via deze link:</a:t>
            </a:r>
          </a:p>
          <a:p>
            <a:pPr algn="ctr">
              <a:lnSpc>
                <a:spcPts val="4900"/>
              </a:lnSpc>
            </a:pPr>
            <a:r>
              <a:rPr lang="en-US" sz="3500">
                <a:solidFill>
                  <a:srgbClr val="000000"/>
                </a:solidFill>
                <a:latin typeface="Cabinet Grotesk"/>
                <a:ea typeface="Cabinet Grotesk"/>
                <a:cs typeface="Cabinet Grotesk"/>
                <a:sym typeface="Cabinet Grotesk"/>
                <a:hlinkClick r:id="rId2" tooltip="https://www.tiktok.com/@gaytimes/video/7299119093389495585?is_from_webapp=1&amp;sender_device=pc"/>
              </a:rPr>
              <a:t>https://www.tiktok.com/@gaytimes/video/7299119093389495585?is_from_webapp=1&amp;sender_device=pc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000000"/>
                </a:solidFill>
                <a:latin typeface="Cabinet Grotesk Heavy"/>
                <a:ea typeface="Cabinet Grotesk Heavy"/>
                <a:cs typeface="Cabinet Grotesk Heavy"/>
                <a:sym typeface="Cabinet Grotesk Heavy"/>
              </a:rPr>
              <a:t>Video Interview VPRO</a:t>
            </a:r>
          </a:p>
        </p:txBody>
      </p:sp>
      <p:sp>
        <p:nvSpPr>
          <p:cNvPr id="3" name="TextBox 3"/>
          <p:cNvSpPr txBox="1"/>
          <p:nvPr/>
        </p:nvSpPr>
        <p:spPr>
          <a:xfrm>
            <a:off x="715766" y="4154488"/>
            <a:ext cx="16856468" cy="187325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Bekijk het video interview via deze link:</a:t>
            </a:r>
          </a:p>
          <a:p>
            <a:pPr algn="ctr">
              <a:lnSpc>
                <a:spcPts val="4900"/>
              </a:lnSpc>
            </a:pPr>
            <a:r>
              <a:rPr lang="en-US" sz="3500">
                <a:solidFill>
                  <a:srgbClr val="000000"/>
                </a:solidFill>
                <a:latin typeface="Cabinet Grotesk"/>
                <a:ea typeface="Cabinet Grotesk"/>
                <a:cs typeface="Cabinet Grotesk"/>
                <a:sym typeface="Cabinet Grotesk"/>
                <a:hlinkClick r:id="rId2" tooltip="https://www.vpro.nl/ovt/artikelen/herculine-barbin-19e-eeuwse-intersekse-persoon-komt-tot-leven"/>
              </a:rPr>
              <a:t>https://www.vpro.nl/ovt/artikelen/herculine-barbin-19e-eeuwse-intersekse-persoon-komt-tot-leven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000000"/>
                </a:solidFill>
                <a:latin typeface="Cabinet Grotesk Heavy"/>
                <a:ea typeface="Cabinet Grotesk Heavy"/>
                <a:cs typeface="Cabinet Grotesk Heavy"/>
                <a:sym typeface="Cabinet Grotesk Heavy"/>
              </a:rPr>
              <a:t>Verdieping - Michel Foucault</a:t>
            </a:r>
          </a:p>
        </p:txBody>
      </p:sp>
      <p:sp>
        <p:nvSpPr>
          <p:cNvPr id="3" name="TextBox 3"/>
          <p:cNvSpPr txBox="1"/>
          <p:nvPr/>
        </p:nvSpPr>
        <p:spPr>
          <a:xfrm>
            <a:off x="1028700" y="1812925"/>
            <a:ext cx="16230600" cy="7445375"/>
          </a:xfrm>
          <a:prstGeom prst="rect">
            <a:avLst/>
          </a:prstGeom>
        </p:spPr>
        <p:txBody>
          <a:bodyPr lIns="0" tIns="0" rIns="0" bIns="0" rtlCol="0" anchor="t">
            <a:spAutoFit/>
          </a:bodyPr>
          <a:lstStyle/>
          <a:p>
            <a:pPr algn="l">
              <a:lnSpc>
                <a:spcPts val="4900"/>
              </a:lnSpc>
            </a:pPr>
            <a:r>
              <a:rPr lang="en-US" sz="3500">
                <a:solidFill>
                  <a:srgbClr val="000000"/>
                </a:solidFill>
                <a:latin typeface="Cabinet Grotesk"/>
                <a:ea typeface="Cabinet Grotesk"/>
                <a:cs typeface="Cabinet Grotesk"/>
                <a:sym typeface="Cabinet Grotesk"/>
              </a:rPr>
              <a:t>In 1978 bracht Michel Foucault haar memoires uit, maar week hierbij af van Herculines daadwerkelijke verhaal.</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Foucault beschreef dat Herculines leven werd verwoest door de eis om als ‘man’ of ‘vrouw’ te leven. Ook publiceerde Foucault haar doktersrapporten en een toevoeging van de Duitse psychiater Oskar Panizza. Hierdoor maakte Foucault iets medisch van Foucault legde met deze medische toevoegingen de nadruk op haar lichaam en maakte haar tot een onderzoeksobject.</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Herculines verhaal werd door deze mannen veranderd en daarmee van haar afgepakt. Herculine leefde relatief vrij en gelukkig, tot ze door haar omgeving werd gedwongen om zich aan te passen naar het beeld wat de maatschappij heeft van ‘man’ en ‘vrouw’.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Een dag uit het leven van Herculine Barbin</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a:solidFill>
                  <a:srgbClr val="000000"/>
                </a:solidFill>
                <a:latin typeface="Cabinet Grotesk"/>
                <a:ea typeface="Cabinet Grotesk"/>
                <a:cs typeface="Cabinet Grotesk"/>
                <a:sym typeface="Cabinet Grotesk"/>
              </a:rPr>
              <a:t>Hoe zou het zijn om als Barbin te moeten leven in een tijd waarin jouw lichaam niet past binnen de verwachtingen van de maatschappij? Hoe zou het zijn om helemaal alleen in Parijs aan te komen? Hoe zou het zijn om jouw verleden en jouw lichaam geheim te moeten houden?</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Schrijf, in groepjes van twee, hierover een verhaal van maximaal 200 woorden. Probeer in je verhaal óók gevoelens op te nemen.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solidFill>
                  <a:srgbClr val="000000"/>
                </a:solidFill>
                <a:latin typeface="Cabinet Grotesk Heavy"/>
                <a:ea typeface="Cabinet Grotesk Heavy"/>
                <a:cs typeface="Cabinet Grotesk Heavy"/>
                <a:sym typeface="Cabinet Grotesk Heavy"/>
              </a:rPr>
              <a:t>Opdracht</a:t>
            </a:r>
            <a:r>
              <a:rPr lang="en-US" sz="4999" b="1" dirty="0">
                <a:solidFill>
                  <a:srgbClr val="000000"/>
                </a:solidFill>
                <a:latin typeface="Cabinet Grotesk Heavy"/>
                <a:ea typeface="Cabinet Grotesk Heavy"/>
                <a:cs typeface="Cabinet Grotesk Heavy"/>
                <a:sym typeface="Cabinet Grotesk Heavy"/>
              </a:rPr>
              <a:t> 2 – Herculine </a:t>
            </a:r>
            <a:r>
              <a:rPr lang="en-US" sz="4999" b="1" dirty="0" err="1">
                <a:solidFill>
                  <a:srgbClr val="000000"/>
                </a:solidFill>
                <a:latin typeface="Cabinet Grotesk Heavy"/>
                <a:ea typeface="Cabinet Grotesk Heavy"/>
                <a:cs typeface="Cabinet Grotesk Heavy"/>
                <a:sym typeface="Cabinet Grotesk Heavy"/>
              </a:rPr>
              <a:t>leeft</a:t>
            </a:r>
            <a:r>
              <a:rPr lang="en-US" sz="4999" b="1" dirty="0">
                <a:solidFill>
                  <a:srgbClr val="000000"/>
                </a:solidFill>
                <a:latin typeface="Cabinet Grotesk Heavy"/>
                <a:ea typeface="Cabinet Grotesk Heavy"/>
                <a:cs typeface="Cabinet Grotesk Heavy"/>
                <a:sym typeface="Cabinet Grotesk Heavy"/>
              </a:rPr>
              <a:t> nu!</a:t>
            </a:r>
          </a:p>
        </p:txBody>
      </p:sp>
      <p:sp>
        <p:nvSpPr>
          <p:cNvPr id="3" name="TextBox 3"/>
          <p:cNvSpPr txBox="1"/>
          <p:nvPr/>
        </p:nvSpPr>
        <p:spPr>
          <a:xfrm>
            <a:off x="1028700" y="2101850"/>
            <a:ext cx="16230600" cy="602409"/>
          </a:xfrm>
          <a:prstGeom prst="rect">
            <a:avLst/>
          </a:prstGeom>
        </p:spPr>
        <p:txBody>
          <a:bodyPr lIns="0" tIns="0" rIns="0" bIns="0" rtlCol="0" anchor="t">
            <a:spAutoFit/>
          </a:bodyPr>
          <a:lstStyle/>
          <a:p>
            <a:pPr algn="ctr">
              <a:lnSpc>
                <a:spcPts val="4900"/>
              </a:lnSpc>
            </a:pPr>
            <a:r>
              <a:rPr lang="en-US" sz="3500" b="1" dirty="0">
                <a:solidFill>
                  <a:srgbClr val="000000"/>
                </a:solidFill>
                <a:latin typeface="Cabinet Grotesk Medium"/>
                <a:ea typeface="Cabinet Grotesk Medium"/>
                <a:cs typeface="Cabinet Grotesk Medium"/>
                <a:sym typeface="Cabinet Grotesk Medium"/>
              </a:rPr>
              <a:t>Stel Herculine </a:t>
            </a:r>
            <a:r>
              <a:rPr lang="en-US" sz="3500" b="1" dirty="0" err="1">
                <a:solidFill>
                  <a:srgbClr val="000000"/>
                </a:solidFill>
                <a:latin typeface="Cabinet Grotesk Medium"/>
                <a:ea typeface="Cabinet Grotesk Medium"/>
                <a:cs typeface="Cabinet Grotesk Medium"/>
                <a:sym typeface="Cabinet Grotesk Medium"/>
              </a:rPr>
              <a:t>zou</a:t>
            </a:r>
            <a:r>
              <a:rPr lang="en-US" sz="3500" b="1" dirty="0">
                <a:solidFill>
                  <a:srgbClr val="000000"/>
                </a:solidFill>
                <a:latin typeface="Cabinet Grotesk Medium"/>
                <a:ea typeface="Cabinet Grotesk Medium"/>
                <a:cs typeface="Cabinet Grotesk Medium"/>
                <a:sym typeface="Cabinet Grotesk Medium"/>
              </a:rPr>
              <a:t> in </a:t>
            </a:r>
            <a:r>
              <a:rPr lang="en-US" sz="3500" b="1" dirty="0" err="1">
                <a:solidFill>
                  <a:srgbClr val="000000"/>
                </a:solidFill>
                <a:latin typeface="Cabinet Grotesk Medium"/>
                <a:ea typeface="Cabinet Grotesk Medium"/>
                <a:cs typeface="Cabinet Grotesk Medium"/>
                <a:sym typeface="Cabinet Grotesk Medium"/>
              </a:rPr>
              <a:t>deze</a:t>
            </a:r>
            <a:r>
              <a:rPr lang="en-US" sz="3500" b="1" dirty="0">
                <a:solidFill>
                  <a:srgbClr val="000000"/>
                </a:solidFill>
                <a:latin typeface="Cabinet Grotesk Medium"/>
                <a:ea typeface="Cabinet Grotesk Medium"/>
                <a:cs typeface="Cabinet Grotesk Medium"/>
                <a:sym typeface="Cabinet Grotesk Medium"/>
              </a:rPr>
              <a:t> </a:t>
            </a:r>
            <a:r>
              <a:rPr lang="en-US" sz="3500" b="1" dirty="0" err="1">
                <a:solidFill>
                  <a:srgbClr val="000000"/>
                </a:solidFill>
                <a:latin typeface="Cabinet Grotesk Medium"/>
                <a:ea typeface="Cabinet Grotesk Medium"/>
                <a:cs typeface="Cabinet Grotesk Medium"/>
                <a:sym typeface="Cabinet Grotesk Medium"/>
              </a:rPr>
              <a:t>tijd</a:t>
            </a:r>
            <a:r>
              <a:rPr lang="en-US" sz="3500" b="1" dirty="0">
                <a:solidFill>
                  <a:srgbClr val="000000"/>
                </a:solidFill>
                <a:latin typeface="Cabinet Grotesk Medium"/>
                <a:ea typeface="Cabinet Grotesk Medium"/>
                <a:cs typeface="Cabinet Grotesk Medium"/>
                <a:sym typeface="Cabinet Grotesk Medium"/>
              </a:rPr>
              <a:t> </a:t>
            </a:r>
            <a:r>
              <a:rPr lang="en-US" sz="3500" b="1" dirty="0" err="1">
                <a:solidFill>
                  <a:srgbClr val="000000"/>
                </a:solidFill>
                <a:latin typeface="Cabinet Grotesk Medium"/>
                <a:ea typeface="Cabinet Grotesk Medium"/>
                <a:cs typeface="Cabinet Grotesk Medium"/>
                <a:sym typeface="Cabinet Grotesk Medium"/>
              </a:rPr>
              <a:t>leven</a:t>
            </a:r>
            <a:r>
              <a:rPr lang="en-US" sz="3500" b="1" dirty="0">
                <a:solidFill>
                  <a:srgbClr val="000000"/>
                </a:solidFill>
                <a:latin typeface="Cabinet Grotesk Medium"/>
                <a:ea typeface="Cabinet Grotesk Medium"/>
                <a:cs typeface="Cabinet Grotesk Medium"/>
                <a:sym typeface="Cabinet Grotesk Medium"/>
              </a:rPr>
              <a:t>, hoe </a:t>
            </a:r>
            <a:r>
              <a:rPr lang="en-US" sz="3500" b="1" dirty="0" err="1">
                <a:solidFill>
                  <a:srgbClr val="000000"/>
                </a:solidFill>
                <a:latin typeface="Cabinet Grotesk Medium"/>
                <a:ea typeface="Cabinet Grotesk Medium"/>
                <a:cs typeface="Cabinet Grotesk Medium"/>
                <a:sym typeface="Cabinet Grotesk Medium"/>
              </a:rPr>
              <a:t>zou</a:t>
            </a:r>
            <a:r>
              <a:rPr lang="en-US" sz="3500" b="1" dirty="0">
                <a:solidFill>
                  <a:srgbClr val="000000"/>
                </a:solidFill>
                <a:latin typeface="Cabinet Grotesk Medium"/>
                <a:ea typeface="Cabinet Grotesk Medium"/>
                <a:cs typeface="Cabinet Grotesk Medium"/>
                <a:sym typeface="Cabinet Grotesk Medium"/>
              </a:rPr>
              <a:t> </a:t>
            </a:r>
            <a:r>
              <a:rPr lang="en-US" sz="3500" b="1" dirty="0" err="1">
                <a:solidFill>
                  <a:srgbClr val="000000"/>
                </a:solidFill>
                <a:latin typeface="Cabinet Grotesk Medium"/>
                <a:ea typeface="Cabinet Grotesk Medium"/>
                <a:cs typeface="Cabinet Grotesk Medium"/>
                <a:sym typeface="Cabinet Grotesk Medium"/>
              </a:rPr>
              <a:t>dat</a:t>
            </a:r>
            <a:r>
              <a:rPr lang="en-US" sz="3500" b="1" dirty="0">
                <a:solidFill>
                  <a:srgbClr val="000000"/>
                </a:solidFill>
                <a:latin typeface="Cabinet Grotesk Medium"/>
                <a:ea typeface="Cabinet Grotesk Medium"/>
                <a:cs typeface="Cabinet Grotesk Medium"/>
                <a:sym typeface="Cabinet Grotesk Medium"/>
              </a:rPr>
              <a:t> nu </a:t>
            </a:r>
            <a:r>
              <a:rPr lang="en-US" sz="3500" b="1" dirty="0" err="1">
                <a:solidFill>
                  <a:srgbClr val="000000"/>
                </a:solidFill>
                <a:latin typeface="Cabinet Grotesk Medium"/>
                <a:ea typeface="Cabinet Grotesk Medium"/>
                <a:cs typeface="Cabinet Grotesk Medium"/>
                <a:sym typeface="Cabinet Grotesk Medium"/>
              </a:rPr>
              <a:t>gaan</a:t>
            </a:r>
            <a:r>
              <a:rPr lang="en-US" sz="3500" b="1" dirty="0">
                <a:solidFill>
                  <a:srgbClr val="000000"/>
                </a:solidFill>
                <a:latin typeface="Cabinet Grotesk Medium"/>
                <a:ea typeface="Cabinet Grotesk Medium"/>
                <a:cs typeface="Cabinet Grotesk Medium"/>
                <a:sym typeface="Cabinet Grotesk Medium"/>
              </a:rPr>
              <a:t>?</a:t>
            </a:r>
          </a:p>
        </p:txBody>
      </p:sp>
      <p:sp>
        <p:nvSpPr>
          <p:cNvPr id="4" name="TextBox 4"/>
          <p:cNvSpPr txBox="1"/>
          <p:nvPr/>
        </p:nvSpPr>
        <p:spPr>
          <a:xfrm>
            <a:off x="1028700" y="3051175"/>
            <a:ext cx="16230600" cy="6207125"/>
          </a:xfrm>
          <a:prstGeom prst="rect">
            <a:avLst/>
          </a:prstGeom>
        </p:spPr>
        <p:txBody>
          <a:bodyPr lIns="0" tIns="0" rIns="0" bIns="0" rtlCol="0" anchor="t">
            <a:spAutoFit/>
          </a:bodyPr>
          <a:lstStyle/>
          <a:p>
            <a:pPr algn="l">
              <a:lnSpc>
                <a:spcPts val="4900"/>
              </a:lnSpc>
            </a:pPr>
            <a:r>
              <a:rPr lang="en-US" sz="3500">
                <a:solidFill>
                  <a:srgbClr val="000000"/>
                </a:solidFill>
                <a:latin typeface="Cabinet Grotesk"/>
                <a:ea typeface="Cabinet Grotesk"/>
                <a:cs typeface="Cabinet Grotesk"/>
                <a:sym typeface="Cabinet Grotesk"/>
              </a:rPr>
              <a:t>Wat is er veranderd ten opzichte van de tijd van Barbin? Maar ook: wat is er nog hetzelfde gebleven? Wat voor problemen zouden intersekse personen vandaag de dag nog kunnen ervaren? Lees de verhalen van onderstaande rolmodellen en vergelijk deze met Barbins’ verhaal.</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Verhalen van personen:</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Raven van Dorst</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Marleen Hendrickx </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Leonne Zeegers</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Miriam van der Have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000000"/>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013700"/>
            <a:ext cx="16230600" cy="1107996"/>
          </a:xfrm>
          <a:prstGeom prst="rect">
            <a:avLst/>
          </a:prstGeom>
        </p:spPr>
        <p:txBody>
          <a:bodyPr lIns="0" tIns="0" rIns="0" bIns="0" rtlCol="0" anchor="t">
            <a:spAutoFit/>
          </a:bodyPr>
          <a:lstStyle/>
          <a:p>
            <a:pPr algn="ctr">
              <a:lnSpc>
                <a:spcPct val="100000"/>
              </a:lnSpc>
            </a:pPr>
            <a:r>
              <a:rPr lang="nl-NL" sz="3600" dirty="0"/>
              <a:t>Deze lesbrief is ontwikkeld als onderdeel</a:t>
            </a:r>
          </a:p>
          <a:p>
            <a:pPr algn="ctr">
              <a:lnSpc>
                <a:spcPct val="100000"/>
              </a:lnSpc>
            </a:pPr>
            <a:r>
              <a:rPr lang="nl-NL" sz="3600" dirty="0"/>
              <a:t>van de Alliantie Kleurrijk en Vrij.</a:t>
            </a:r>
            <a:endParaRPr lang="en-US" sz="3499" dirty="0">
              <a:solidFill>
                <a:srgbClr val="000000"/>
              </a:solidFill>
              <a:latin typeface="Cabinet Grotesk"/>
              <a:ea typeface="Cabinet Grotesk"/>
              <a:cs typeface="Cabinet Grotesk"/>
              <a:sym typeface="Cabinet Grotesk"/>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E8E865-0DF9-493C-A5D8-5E21D7D55B3F}">
  <ds:schemaRefs>
    <ds:schemaRef ds:uri="http://purl.org/dc/terms/"/>
    <ds:schemaRef ds:uri="http://www.w3.org/XML/1998/namespace"/>
    <ds:schemaRef ds:uri="22171aab-d911-466e-ad67-bf8a68927320"/>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f62a52bf-34c4-4048-b09c-58a25362e64f"/>
    <ds:schemaRef ds:uri="10580ea0-1ad5-482f-b20c-614d71681fd6"/>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AFFA8545-04F9-405D-8594-0BC4F4C358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8A51024-272F-4422-A919-C2EEF3D514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755</Words>
  <Application>Microsoft Macintosh PowerPoint</Application>
  <PresentationFormat>Aangepast</PresentationFormat>
  <Paragraphs>60</Paragraphs>
  <Slides>12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1 - Herculin(e) Barbin</dc:title>
  <cp:lastModifiedBy>Martijn Huijben</cp:lastModifiedBy>
  <cp:revision>2</cp:revision>
  <dcterms:created xsi:type="dcterms:W3CDTF">2006-08-16T00:00:00Z</dcterms:created>
  <dcterms:modified xsi:type="dcterms:W3CDTF">2026-09-01T12:11:27Z</dcterms:modified>
  <dc:identifier>DAHK9TosfuU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