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x="18288000" cy="10287000"/>
  <p:notesSz cx="6858000" cy="9144000"/>
  <p:embeddedFontLst>
    <p:embeddedFont>
      <p:font typeface="Cabinet Grotesk"/>
      <p:regular r:id="rId17"/>
    </p:embeddedFont>
    <p:embeddedFont>
      <p:font typeface="Cabinet Grotesk Heavy"/>
      <p:regular r:id="rId18"/>
      <p:bold r:id="rId19"/>
    </p:embeddedFont>
    <p:embeddedFont>
      <p:font typeface="Cabinet Grotesk Medium"/>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4589" autoAdjust="0"/>
  </p:normalViewPr>
  <p:slideViewPr>
    <p:cSldViewPr>
      <p:cViewPr varScale="1">
        <p:scale>
          <a:sx n="80" d="100"/>
          <a:sy n="80" d="100"/>
        </p:scale>
        <p:origin x="304"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s://www.getbadnews.com/nl"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movisie.nl/sites/movisie.nl/files/2020-12/fakenews.pdf" TargetMode="External"/><Relationship Id="rId2" Type="http://schemas.openxmlformats.org/officeDocument/2006/relationships/hyperlink" Target="https://www.youtube.com/watch?v=Cew7f_Z9gYE"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4393454"/>
            <a:ext cx="16230600" cy="1500091"/>
          </a:xfrm>
          <a:prstGeom prst="rect">
            <a:avLst/>
          </a:prstGeom>
        </p:spPr>
        <p:txBody>
          <a:bodyPr lIns="0" tIns="0" rIns="0" bIns="0" rtlCol="0" anchor="t">
            <a:spAutoFit/>
          </a:bodyPr>
          <a:lstStyle/>
          <a:p>
            <a:pPr algn="ctr">
              <a:lnSpc>
                <a:spcPts val="7000"/>
              </a:lnSpc>
            </a:pPr>
            <a:r>
              <a:rPr lang="en-US" sz="5000" b="1" dirty="0">
                <a:solidFill>
                  <a:srgbClr val="000000"/>
                </a:solidFill>
                <a:latin typeface="Cabinet Grotesk Heavy"/>
                <a:ea typeface="Cabinet Grotesk Heavy"/>
                <a:cs typeface="Cabinet Grotesk Heavy"/>
                <a:sym typeface="Cabinet Grotesk Heavy"/>
              </a:rPr>
              <a:t>Fake news</a:t>
            </a:r>
          </a:p>
          <a:p>
            <a:pPr algn="ctr">
              <a:lnSpc>
                <a:spcPts val="4900"/>
              </a:lnSpc>
            </a:pPr>
            <a:r>
              <a:rPr lang="en-US" sz="3500" b="1" dirty="0" err="1">
                <a:solidFill>
                  <a:srgbClr val="000000"/>
                </a:solidFill>
                <a:latin typeface="Cabinet Grotesk Medium"/>
                <a:ea typeface="Cabinet Grotesk Medium"/>
                <a:cs typeface="Cabinet Grotesk Medium"/>
                <a:sym typeface="Cabinet Grotesk Medium"/>
              </a:rPr>
              <a:t>Lesduur</a:t>
            </a:r>
            <a:r>
              <a:rPr lang="en-US" sz="3500" b="1" dirty="0">
                <a:solidFill>
                  <a:srgbClr val="000000"/>
                </a:solidFill>
                <a:latin typeface="Cabinet Grotesk Medium"/>
                <a:ea typeface="Cabinet Grotesk Medium"/>
                <a:cs typeface="Cabinet Grotesk Medium"/>
                <a:sym typeface="Cabinet Grotesk Medium"/>
              </a:rPr>
              <a:t>: 50 </a:t>
            </a:r>
            <a:r>
              <a:rPr lang="en-US" sz="3500" b="1" dirty="0" err="1">
                <a:solidFill>
                  <a:srgbClr val="000000"/>
                </a:solidFill>
                <a:latin typeface="Cabinet Grotesk Medium"/>
                <a:ea typeface="Cabinet Grotesk Medium"/>
                <a:cs typeface="Cabinet Grotesk Medium"/>
                <a:sym typeface="Cabinet Grotesk Medium"/>
              </a:rPr>
              <a:t>minuten</a:t>
            </a:r>
            <a:endParaRPr lang="en-US" sz="3500" b="1" dirty="0">
              <a:solidFill>
                <a:srgbClr val="000000"/>
              </a:solidFill>
              <a:latin typeface="Cabinet Grotesk Medium"/>
              <a:ea typeface="Cabinet Grotesk Medium"/>
              <a:cs typeface="Cabinet Grotesk Medium"/>
              <a:sym typeface="Cabinet Grotesk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Waar gaat deze les over?</a:t>
            </a:r>
          </a:p>
        </p:txBody>
      </p:sp>
      <p:sp>
        <p:nvSpPr>
          <p:cNvPr id="3" name="TextBox 3"/>
          <p:cNvSpPr txBox="1"/>
          <p:nvPr/>
        </p:nvSpPr>
        <p:spPr>
          <a:xfrm>
            <a:off x="1028700" y="2616200"/>
            <a:ext cx="16230600" cy="4959350"/>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In deze lessenserie kom je steeds meer te weten over Fake News en  Paarse Vrijdag.</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Op Paarse Vrijdag besteden we aandacht aan dat iedereen zichzelf mag zijn, ongeacht wie je bent, hoe jij je identificeert ongeacht hoe je lichaam eruit ziet, hoe je je aan de buitenwereld toont, wat je hobby’s zijn, wat je huidskleur is, wat je gelooft of op wie je verliefd wordt.</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 Alleen samen kunnen we ervoor zorgen dat iedereen zichzelf kan zijn, zich veilig voelt en dat er respect is voor elkaar.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85825"/>
            <a:ext cx="16230600" cy="901700"/>
          </a:xfrm>
          <a:prstGeom prst="rect">
            <a:avLst/>
          </a:prstGeom>
        </p:spPr>
        <p:txBody>
          <a:bodyPr lIns="0" tIns="0" rIns="0" bIns="0" rtlCol="0" anchor="t">
            <a:spAutoFit/>
          </a:bodyPr>
          <a:lstStyle/>
          <a:p>
            <a:pPr algn="ctr">
              <a:lnSpc>
                <a:spcPts val="7000"/>
              </a:lnSpc>
            </a:pPr>
            <a:r>
              <a:rPr lang="en-US" sz="5000" b="1">
                <a:solidFill>
                  <a:srgbClr val="000000"/>
                </a:solidFill>
                <a:latin typeface="Cabinet Grotesk Heavy"/>
                <a:ea typeface="Cabinet Grotesk Heavy"/>
                <a:cs typeface="Cabinet Grotesk Heavy"/>
                <a:sym typeface="Cabinet Grotesk Heavy"/>
              </a:rPr>
              <a:t>Wat doen we in deze les?</a:t>
            </a:r>
          </a:p>
        </p:txBody>
      </p:sp>
      <p:sp>
        <p:nvSpPr>
          <p:cNvPr id="3" name="TextBox 3"/>
          <p:cNvSpPr txBox="1"/>
          <p:nvPr/>
        </p:nvSpPr>
        <p:spPr>
          <a:xfrm>
            <a:off x="1028700" y="3235325"/>
            <a:ext cx="16230600" cy="3721100"/>
          </a:xfrm>
          <a:prstGeom prst="rect">
            <a:avLst/>
          </a:prstGeom>
        </p:spPr>
        <p:txBody>
          <a:bodyPr lIns="0" tIns="0" rIns="0" bIns="0" rtlCol="0" anchor="t">
            <a:spAutoFit/>
          </a:bodyPr>
          <a:lstStyle/>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Leerdoelen </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Drie kennisvragen, wat weet je al over Fake News? </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Spel – Bad News -&gt; de game </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Inleidende tekst en verdieping </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Twee opdrachten </a:t>
            </a:r>
          </a:p>
          <a:p>
            <a:pPr marL="755649" lvl="1" indent="-377824" algn="l">
              <a:lnSpc>
                <a:spcPts val="4899"/>
              </a:lnSpc>
              <a:buFont typeface="Arial"/>
              <a:buChar char="•"/>
            </a:pPr>
            <a:r>
              <a:rPr lang="en-US" sz="3499">
                <a:solidFill>
                  <a:srgbClr val="000000"/>
                </a:solidFill>
                <a:latin typeface="Cabinet Grotesk"/>
                <a:ea typeface="Cabinet Grotesk"/>
                <a:cs typeface="Cabinet Grotesk"/>
                <a:sym typeface="Cabinet Grotesk"/>
              </a:rPr>
              <a:t>Evaluatie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Leerdoelen</a:t>
            </a:r>
          </a:p>
        </p:txBody>
      </p:sp>
      <p:sp>
        <p:nvSpPr>
          <p:cNvPr id="3" name="TextBox 3"/>
          <p:cNvSpPr txBox="1"/>
          <p:nvPr/>
        </p:nvSpPr>
        <p:spPr>
          <a:xfrm>
            <a:off x="1028700" y="3898900"/>
            <a:ext cx="16230600" cy="1244600"/>
          </a:xfrm>
          <a:prstGeom prst="rect">
            <a:avLst/>
          </a:prstGeom>
        </p:spPr>
        <p:txBody>
          <a:bodyPr lIns="0" tIns="0" rIns="0" bIns="0" rtlCol="0" anchor="t">
            <a:spAutoFit/>
          </a:bodyPr>
          <a:lstStyle/>
          <a:p>
            <a:pPr algn="l">
              <a:lnSpc>
                <a:spcPts val="4899"/>
              </a:lnSpc>
            </a:pPr>
            <a:r>
              <a:rPr lang="en-US" sz="3499">
                <a:solidFill>
                  <a:srgbClr val="000000"/>
                </a:solidFill>
                <a:latin typeface="Cabinet Grotesk"/>
                <a:ea typeface="Cabinet Grotesk"/>
                <a:cs typeface="Cabinet Grotesk"/>
                <a:sym typeface="Cabinet Grotesk"/>
              </a:rPr>
              <a:t>Jullie kunnen aan het einde van deze les fake news herkennen en kunnen het effect van fake news op minderheden benoemen.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Kennisvragen: wat weet je al over dit onderwerp?</a:t>
            </a:r>
          </a:p>
        </p:txBody>
      </p:sp>
      <p:sp>
        <p:nvSpPr>
          <p:cNvPr id="3" name="TextBox 3"/>
          <p:cNvSpPr txBox="1"/>
          <p:nvPr/>
        </p:nvSpPr>
        <p:spPr>
          <a:xfrm>
            <a:off x="1028700" y="2297113"/>
            <a:ext cx="16230600" cy="5588000"/>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1</a:t>
            </a:r>
          </a:p>
          <a:p>
            <a:pPr algn="l">
              <a:lnSpc>
                <a:spcPts val="4900"/>
              </a:lnSpc>
            </a:pPr>
            <a:r>
              <a:rPr lang="en-US" sz="3500">
                <a:solidFill>
                  <a:srgbClr val="000000"/>
                </a:solidFill>
                <a:latin typeface="Cabinet Grotesk"/>
                <a:ea typeface="Cabinet Grotesk"/>
                <a:cs typeface="Cabinet Grotesk"/>
                <a:sym typeface="Cabinet Grotesk"/>
              </a:rPr>
              <a:t>Over sommige onderwerpen kan het behoorlijk lastig zijn om betrouwbare informatie te vinden tussen al het nepnieuws dat online staat. Fake news is van alle tijden, maar tegenwoordig lijkt er geen ontkomen meer aan. Sinds wanneer speelt nepnieuws een grote rol binnen de samenleving?</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000000"/>
                </a:solidFill>
                <a:latin typeface="Cabinet Grotesk"/>
                <a:ea typeface="Cabinet Grotesk"/>
                <a:cs typeface="Cabinet Grotesk"/>
                <a:sym typeface="Cabinet Grotesk"/>
              </a:rPr>
              <a:t>a. Sinds de verkiezing van Donald Trump in 2016. </a:t>
            </a:r>
          </a:p>
          <a:p>
            <a:pPr algn="l">
              <a:lnSpc>
                <a:spcPts val="4900"/>
              </a:lnSpc>
            </a:pPr>
            <a:r>
              <a:rPr lang="en-US" sz="3500">
                <a:solidFill>
                  <a:srgbClr val="000000"/>
                </a:solidFill>
                <a:latin typeface="Cabinet Grotesk"/>
                <a:ea typeface="Cabinet Grotesk"/>
                <a:cs typeface="Cabinet Grotesk"/>
                <a:sym typeface="Cabinet Grotesk"/>
              </a:rPr>
              <a:t>b. Sinds de oorlog in Oekraïne.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Kennisvragen: wat weet je al over dit onderwerp?</a:t>
            </a:r>
          </a:p>
        </p:txBody>
      </p:sp>
      <p:sp>
        <p:nvSpPr>
          <p:cNvPr id="3" name="TextBox 3"/>
          <p:cNvSpPr txBox="1"/>
          <p:nvPr/>
        </p:nvSpPr>
        <p:spPr>
          <a:xfrm>
            <a:off x="1028700" y="3225800"/>
            <a:ext cx="16230600" cy="3730625"/>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2</a:t>
            </a:r>
          </a:p>
          <a:p>
            <a:pPr algn="l">
              <a:lnSpc>
                <a:spcPts val="4900"/>
              </a:lnSpc>
            </a:pPr>
            <a:r>
              <a:rPr lang="en-US" sz="3500">
                <a:solidFill>
                  <a:srgbClr val="000000"/>
                </a:solidFill>
                <a:latin typeface="Cabinet Grotesk"/>
                <a:ea typeface="Cabinet Grotesk"/>
                <a:cs typeface="Cabinet Grotesk"/>
                <a:sym typeface="Cabinet Grotesk"/>
              </a:rPr>
              <a:t>Wat is de belangrijkste emotie die nepberichten oproepen?  </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000000"/>
                </a:solidFill>
                <a:latin typeface="Cabinet Grotesk"/>
                <a:ea typeface="Cabinet Grotesk"/>
                <a:cs typeface="Cabinet Grotesk"/>
                <a:sym typeface="Cabinet Grotesk"/>
              </a:rPr>
              <a:t>a.  Angst. </a:t>
            </a:r>
          </a:p>
          <a:p>
            <a:pPr algn="l">
              <a:lnSpc>
                <a:spcPts val="4900"/>
              </a:lnSpc>
            </a:pPr>
            <a:r>
              <a:rPr lang="en-US" sz="3500">
                <a:solidFill>
                  <a:srgbClr val="000000"/>
                </a:solidFill>
                <a:latin typeface="Cabinet Grotesk"/>
                <a:ea typeface="Cabinet Grotesk"/>
                <a:cs typeface="Cabinet Grotesk"/>
                <a:sym typeface="Cabinet Grotesk"/>
              </a:rPr>
              <a:t>b. Boosheid.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Kennisvragen: wat weet je al over dit onderwerp?</a:t>
            </a:r>
          </a:p>
        </p:txBody>
      </p:sp>
      <p:sp>
        <p:nvSpPr>
          <p:cNvPr id="3" name="TextBox 3"/>
          <p:cNvSpPr txBox="1"/>
          <p:nvPr/>
        </p:nvSpPr>
        <p:spPr>
          <a:xfrm>
            <a:off x="1028700" y="2606675"/>
            <a:ext cx="16230600" cy="4968875"/>
          </a:xfrm>
          <a:prstGeom prst="rect">
            <a:avLst/>
          </a:prstGeom>
        </p:spPr>
        <p:txBody>
          <a:bodyPr lIns="0" tIns="0" rIns="0" bIns="0" rtlCol="0" anchor="t">
            <a:spAutoFit/>
          </a:bodyPr>
          <a:lstStyle/>
          <a:p>
            <a:pPr algn="l">
              <a:lnSpc>
                <a:spcPts val="4900"/>
              </a:lnSpc>
            </a:pPr>
            <a:r>
              <a:rPr lang="en-US" sz="3500" b="1">
                <a:solidFill>
                  <a:srgbClr val="000000"/>
                </a:solidFill>
                <a:latin typeface="Cabinet Grotesk Medium"/>
                <a:ea typeface="Cabinet Grotesk Medium"/>
                <a:cs typeface="Cabinet Grotesk Medium"/>
                <a:sym typeface="Cabinet Grotesk Medium"/>
              </a:rPr>
              <a:t>Vraag 3</a:t>
            </a:r>
          </a:p>
          <a:p>
            <a:pPr algn="l">
              <a:lnSpc>
                <a:spcPts val="4900"/>
              </a:lnSpc>
            </a:pPr>
            <a:r>
              <a:rPr lang="en-US" sz="3500">
                <a:solidFill>
                  <a:srgbClr val="000000"/>
                </a:solidFill>
                <a:latin typeface="Cabinet Grotesk"/>
                <a:ea typeface="Cabinet Grotesk"/>
                <a:cs typeface="Cabinet Grotesk"/>
                <a:sym typeface="Cabinet Grotesk"/>
              </a:rPr>
              <a:t>Wat wordt er bedoeld met “prebunking”? </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b="1">
                <a:solidFill>
                  <a:srgbClr val="000000"/>
                </a:solidFill>
                <a:latin typeface="Cabinet Grotesk Medium"/>
                <a:ea typeface="Cabinet Grotesk Medium"/>
                <a:cs typeface="Cabinet Grotesk Medium"/>
                <a:sym typeface="Cabinet Grotesk Medium"/>
              </a:rPr>
              <a:t>Is het A of B?</a:t>
            </a:r>
          </a:p>
          <a:p>
            <a:pPr algn="l">
              <a:lnSpc>
                <a:spcPts val="4900"/>
              </a:lnSpc>
            </a:pPr>
            <a:r>
              <a:rPr lang="en-US" sz="3500">
                <a:solidFill>
                  <a:srgbClr val="000000"/>
                </a:solidFill>
                <a:latin typeface="Cabinet Grotesk"/>
                <a:ea typeface="Cabinet Grotesk"/>
                <a:cs typeface="Cabinet Grotesk"/>
                <a:sym typeface="Cabinet Grotesk"/>
              </a:rPr>
              <a:t>a. Het houdt in dat mensen van tevoren worden gewaarschuwd voor de technieken die nepnieuwsverspreiders gebruiken, waardoor ze beter in staat zijn om misleidende informatie te herkennen en te weerstaan.</a:t>
            </a:r>
          </a:p>
          <a:p>
            <a:pPr algn="l">
              <a:lnSpc>
                <a:spcPts val="4900"/>
              </a:lnSpc>
            </a:pPr>
            <a:r>
              <a:rPr lang="en-US" sz="3500">
                <a:solidFill>
                  <a:srgbClr val="000000"/>
                </a:solidFill>
                <a:latin typeface="Cabinet Grotesk"/>
                <a:ea typeface="Cabinet Grotesk"/>
                <a:cs typeface="Cabinet Grotesk"/>
                <a:sym typeface="Cabinet Grotesk"/>
              </a:rPr>
              <a:t>b.  Focussen op het identificeren van nepnieuws nadat het is verspreid.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Spel – Bad News -&gt; de game</a:t>
            </a:r>
          </a:p>
        </p:txBody>
      </p:sp>
      <p:sp>
        <p:nvSpPr>
          <p:cNvPr id="3" name="TextBox 3"/>
          <p:cNvSpPr txBox="1"/>
          <p:nvPr/>
        </p:nvSpPr>
        <p:spPr>
          <a:xfrm>
            <a:off x="1028700" y="4464050"/>
            <a:ext cx="16230600" cy="1254125"/>
          </a:xfrm>
          <a:prstGeom prst="rect">
            <a:avLst/>
          </a:prstGeom>
        </p:spPr>
        <p:txBody>
          <a:bodyPr lIns="0" tIns="0" rIns="0" bIns="0" rtlCol="0" anchor="t">
            <a:spAutoFit/>
          </a:bodyPr>
          <a:lstStyle/>
          <a:p>
            <a:pPr algn="ctr">
              <a:lnSpc>
                <a:spcPts val="4900"/>
              </a:lnSpc>
            </a:pPr>
            <a:r>
              <a:rPr lang="en-US" sz="3500" b="1">
                <a:solidFill>
                  <a:srgbClr val="000000"/>
                </a:solidFill>
                <a:latin typeface="Cabinet Grotesk Medium"/>
                <a:ea typeface="Cabinet Grotesk Medium"/>
                <a:cs typeface="Cabinet Grotesk Medium"/>
                <a:sym typeface="Cabinet Grotesk Medium"/>
              </a:rPr>
              <a:t>Speel het spel via deze link:</a:t>
            </a:r>
          </a:p>
          <a:p>
            <a:pPr algn="ctr">
              <a:lnSpc>
                <a:spcPts val="4900"/>
              </a:lnSpc>
            </a:pPr>
            <a:r>
              <a:rPr lang="en-US" sz="3500">
                <a:solidFill>
                  <a:srgbClr val="000000"/>
                </a:solidFill>
                <a:latin typeface="Cabinet Grotesk"/>
                <a:ea typeface="Cabinet Grotesk"/>
                <a:cs typeface="Cabinet Grotesk"/>
                <a:sym typeface="Cabinet Grotesk"/>
                <a:hlinkClick r:id="rId2" tooltip="https://www.getbadnews.com/nl"/>
              </a:rPr>
              <a:t>https://www.getbadnews.com/nl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Inleidende tekst en verdieping</a:t>
            </a:r>
          </a:p>
        </p:txBody>
      </p:sp>
      <p:sp>
        <p:nvSpPr>
          <p:cNvPr id="3" name="TextBox 3"/>
          <p:cNvSpPr txBox="1"/>
          <p:nvPr/>
        </p:nvSpPr>
        <p:spPr>
          <a:xfrm>
            <a:off x="1028700" y="2307149"/>
            <a:ext cx="16230600" cy="6207125"/>
          </a:xfrm>
          <a:prstGeom prst="rect">
            <a:avLst/>
          </a:prstGeom>
        </p:spPr>
        <p:txBody>
          <a:bodyPr lIns="0" tIns="0" rIns="0" bIns="0" rtlCol="0" anchor="t">
            <a:spAutoFit/>
          </a:bodyPr>
          <a:lstStyle/>
          <a:p>
            <a:pPr algn="l">
              <a:lnSpc>
                <a:spcPts val="4900"/>
              </a:lnSpc>
            </a:pPr>
            <a:r>
              <a:rPr lang="en-US" sz="3500">
                <a:solidFill>
                  <a:srgbClr val="000000"/>
                </a:solidFill>
                <a:latin typeface="Cabinet Grotesk"/>
                <a:ea typeface="Cabinet Grotesk"/>
                <a:cs typeface="Cabinet Grotesk"/>
                <a:sym typeface="Cabinet Grotesk"/>
              </a:rPr>
              <a:t>Bij het zien van een nepnieuwsbericht vorm je je eerste reactie vaak op basis van je gevoel. We denken allemaal op twee manieren:</a:t>
            </a:r>
          </a:p>
          <a:p>
            <a:pPr algn="l">
              <a:lnSpc>
                <a:spcPts val="4900"/>
              </a:lnSpc>
            </a:pPr>
            <a:endParaRPr lang="en-US" sz="3500">
              <a:solidFill>
                <a:srgbClr val="000000"/>
              </a:solidFill>
              <a:latin typeface="Cabinet Grotesk"/>
              <a:ea typeface="Cabinet Grotesk"/>
              <a:cs typeface="Cabinet Grotesk"/>
              <a:sym typeface="Cabinet Grotesk"/>
            </a:endParaRPr>
          </a:p>
          <a:p>
            <a:pPr marL="755651" lvl="1" indent="-377825" algn="l">
              <a:lnSpc>
                <a:spcPts val="4900"/>
              </a:lnSpc>
              <a:buAutoNum type="arabicPeriod"/>
            </a:pPr>
            <a:r>
              <a:rPr lang="en-US" sz="3500">
                <a:solidFill>
                  <a:srgbClr val="000000"/>
                </a:solidFill>
                <a:latin typeface="Cabinet Grotesk"/>
                <a:ea typeface="Cabinet Grotesk"/>
                <a:cs typeface="Cabinet Grotesk"/>
                <a:sym typeface="Cabinet Grotesk"/>
              </a:rPr>
              <a:t>De eerste is snel op gevoel en vaak zonder dat je dit doorhebt.</a:t>
            </a:r>
          </a:p>
          <a:p>
            <a:pPr marL="755651" lvl="1" indent="-377825" algn="l">
              <a:lnSpc>
                <a:spcPts val="4900"/>
              </a:lnSpc>
              <a:buAutoNum type="arabicPeriod"/>
            </a:pPr>
            <a:r>
              <a:rPr lang="en-US" sz="3500">
                <a:solidFill>
                  <a:srgbClr val="000000"/>
                </a:solidFill>
                <a:latin typeface="Cabinet Grotesk"/>
                <a:ea typeface="Cabinet Grotesk"/>
                <a:cs typeface="Cabinet Grotesk"/>
                <a:sym typeface="Cabinet Grotesk"/>
              </a:rPr>
              <a:t>De andere manier van denken gaat veel langzamer en die heb je wel door: je onderzoekt informatie, probeert problemen te begrijpen en je bent kritisch. </a:t>
            </a:r>
          </a:p>
          <a:p>
            <a:pPr algn="l">
              <a:lnSpc>
                <a:spcPts val="4900"/>
              </a:lnSpc>
            </a:pPr>
            <a:endParaRPr lang="en-US" sz="3500">
              <a:solidFill>
                <a:srgbClr val="000000"/>
              </a:solidFill>
              <a:latin typeface="Cabinet Grotesk"/>
              <a:ea typeface="Cabinet Grotesk"/>
              <a:cs typeface="Cabinet Grotesk"/>
              <a:sym typeface="Cabinet Grotesk"/>
            </a:endParaRPr>
          </a:p>
          <a:p>
            <a:pPr algn="l">
              <a:lnSpc>
                <a:spcPts val="4900"/>
              </a:lnSpc>
            </a:pPr>
            <a:r>
              <a:rPr lang="en-US" sz="3500">
                <a:solidFill>
                  <a:srgbClr val="000000"/>
                </a:solidFill>
                <a:latin typeface="Cabinet Grotesk"/>
                <a:ea typeface="Cabinet Grotesk"/>
                <a:cs typeface="Cabinet Grotesk"/>
                <a:sym typeface="Cabinet Grotesk"/>
              </a:rPr>
              <a:t>Toch is die langzame en kritische manier van denken best lastig. Het is daarom moeilijker voor onze hersenen om nepnieuws te herkennen. Simpelweg omdat je brein daar meer energie voor moet gebruiken.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1778001"/>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1 – De effecten van fake news voor minderheidsgroepen</a:t>
            </a:r>
          </a:p>
        </p:txBody>
      </p:sp>
      <p:sp>
        <p:nvSpPr>
          <p:cNvPr id="3" name="TextBox 3"/>
          <p:cNvSpPr txBox="1"/>
          <p:nvPr/>
        </p:nvSpPr>
        <p:spPr>
          <a:xfrm>
            <a:off x="1028700" y="3514542"/>
            <a:ext cx="16230600" cy="4340225"/>
          </a:xfrm>
          <a:prstGeom prst="rect">
            <a:avLst/>
          </a:prstGeom>
        </p:spPr>
        <p:txBody>
          <a:bodyPr lIns="0" tIns="0" rIns="0" bIns="0" rtlCol="0" anchor="t">
            <a:spAutoFit/>
          </a:bodyPr>
          <a:lstStyle/>
          <a:p>
            <a:pPr algn="l">
              <a:lnSpc>
                <a:spcPts val="4899"/>
              </a:lnSpc>
            </a:pPr>
            <a:r>
              <a:rPr lang="en-US" sz="3499">
                <a:solidFill>
                  <a:srgbClr val="000000"/>
                </a:solidFill>
                <a:latin typeface="Cabinet Grotesk"/>
                <a:ea typeface="Cabinet Grotesk"/>
                <a:cs typeface="Cabinet Grotesk"/>
                <a:sym typeface="Cabinet Grotesk"/>
              </a:rPr>
              <a:t>Schrijf een artikel waarin je omschrijft wat de effecten zijn van nepnieuws voor de samenleving, jezelf en voor minderheidsgroepen, zoals lhbti+ personen, vrouwen, personen van kleur, personen met een migratieachtergrond of mensen met een beperking.</a:t>
            </a:r>
          </a:p>
          <a:p>
            <a:pPr algn="l">
              <a:lnSpc>
                <a:spcPts val="4899"/>
              </a:lnSpc>
            </a:pPr>
            <a:endParaRPr lang="en-US" sz="3499">
              <a:solidFill>
                <a:srgbClr val="000000"/>
              </a:solidFill>
              <a:latin typeface="Cabinet Grotesk"/>
              <a:ea typeface="Cabinet Grotesk"/>
              <a:cs typeface="Cabinet Grotesk"/>
              <a:sym typeface="Cabinet Grotesk"/>
            </a:endParaRPr>
          </a:p>
          <a:p>
            <a:pPr algn="l">
              <a:lnSpc>
                <a:spcPts val="4899"/>
              </a:lnSpc>
            </a:pPr>
            <a:r>
              <a:rPr lang="en-US" sz="3499">
                <a:solidFill>
                  <a:srgbClr val="000000"/>
                </a:solidFill>
                <a:latin typeface="Cabinet Grotesk"/>
                <a:ea typeface="Cabinet Grotesk"/>
                <a:cs typeface="Cabinet Grotesk"/>
                <a:sym typeface="Cabinet Grotesk"/>
              </a:rPr>
              <a:t>Bedenk, terwijl jij je tekst schrijft, ook hoe jij je zou voelen als er nepnieuws over jou en jouw groep gedeeld zou worden.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1778001"/>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Opdracht 2 – Stop met het maken van fake reddingsacties van dieren! (en kijk er niet meer naar)</a:t>
            </a:r>
          </a:p>
        </p:txBody>
      </p:sp>
      <p:sp>
        <p:nvSpPr>
          <p:cNvPr id="3" name="TextBox 3"/>
          <p:cNvSpPr txBox="1"/>
          <p:nvPr/>
        </p:nvSpPr>
        <p:spPr>
          <a:xfrm>
            <a:off x="1028700" y="3378056"/>
            <a:ext cx="16230600" cy="4959350"/>
          </a:xfrm>
          <a:prstGeom prst="rect">
            <a:avLst/>
          </a:prstGeom>
        </p:spPr>
        <p:txBody>
          <a:bodyPr lIns="0" tIns="0" rIns="0" bIns="0" rtlCol="0" anchor="t">
            <a:spAutoFit/>
          </a:bodyPr>
          <a:lstStyle/>
          <a:p>
            <a:pPr algn="ctr">
              <a:lnSpc>
                <a:spcPts val="4899"/>
              </a:lnSpc>
            </a:pPr>
            <a:r>
              <a:rPr lang="en-US" sz="3499">
                <a:solidFill>
                  <a:srgbClr val="000000"/>
                </a:solidFill>
                <a:latin typeface="Cabinet Grotesk"/>
                <a:ea typeface="Cabinet Grotesk"/>
                <a:cs typeface="Cabinet Grotesk"/>
                <a:sym typeface="Cabinet Grotesk"/>
                <a:hlinkClick r:id="rId2" tooltip="https://www.youtube.com/watch?v=Cew7f_Z9gYE"/>
              </a:rPr>
              <a:t>https://www.youtube.com/watch?v=Cew7f_Z9gYE</a:t>
            </a:r>
          </a:p>
          <a:p>
            <a:pPr algn="l">
              <a:lnSpc>
                <a:spcPts val="4899"/>
              </a:lnSpc>
            </a:pPr>
            <a:endParaRPr lang="en-US" sz="3499">
              <a:solidFill>
                <a:srgbClr val="000000"/>
              </a:solidFill>
              <a:latin typeface="Cabinet Grotesk"/>
              <a:ea typeface="Cabinet Grotesk"/>
              <a:cs typeface="Cabinet Grotesk"/>
              <a:sym typeface="Cabinet Grotesk"/>
              <a:hlinkClick r:id="rId2" tooltip="https://www.youtube.com/watch?v=Cew7f_Z9gYE"/>
            </a:endParaRPr>
          </a:p>
          <a:p>
            <a:pPr algn="l">
              <a:lnSpc>
                <a:spcPts val="4900"/>
              </a:lnSpc>
            </a:pPr>
            <a:r>
              <a:rPr lang="en-US" sz="3500" b="1">
                <a:solidFill>
                  <a:srgbClr val="000000"/>
                </a:solidFill>
                <a:latin typeface="Cabinet Grotesk Medium"/>
                <a:ea typeface="Cabinet Grotesk Medium"/>
                <a:cs typeface="Cabinet Grotesk Medium"/>
                <a:sym typeface="Cabinet Grotesk Medium"/>
              </a:rPr>
              <a:t>Maak een waarschuwingsposter</a:t>
            </a:r>
          </a:p>
          <a:p>
            <a:pPr algn="l">
              <a:lnSpc>
                <a:spcPts val="4899"/>
              </a:lnSpc>
            </a:pPr>
            <a:r>
              <a:rPr lang="en-US" sz="3499">
                <a:solidFill>
                  <a:srgbClr val="000000"/>
                </a:solidFill>
                <a:latin typeface="Cabinet Grotesk"/>
                <a:ea typeface="Cabinet Grotesk"/>
                <a:cs typeface="Cabinet Grotesk"/>
                <a:sym typeface="Cabinet Grotesk"/>
              </a:rPr>
              <a:t>Op deze poster kan een slogan of een plaatje staan waarin het in meteen duidelijk is dat mensen niet gefopt worden door nepnieuws. </a:t>
            </a:r>
          </a:p>
          <a:p>
            <a:pPr algn="l">
              <a:lnSpc>
                <a:spcPts val="4899"/>
              </a:lnSpc>
            </a:pPr>
            <a:r>
              <a:rPr lang="en-US" sz="3499">
                <a:solidFill>
                  <a:srgbClr val="000000"/>
                </a:solidFill>
                <a:latin typeface="Cabinet Grotesk"/>
                <a:ea typeface="Cabinet Grotesk"/>
                <a:cs typeface="Cabinet Grotesk"/>
                <a:sym typeface="Cabinet Grotesk"/>
              </a:rPr>
              <a:t> </a:t>
            </a:r>
          </a:p>
          <a:p>
            <a:pPr algn="l">
              <a:lnSpc>
                <a:spcPts val="4899"/>
              </a:lnSpc>
            </a:pPr>
            <a:r>
              <a:rPr lang="en-US" sz="3499">
                <a:solidFill>
                  <a:srgbClr val="000000"/>
                </a:solidFill>
                <a:latin typeface="Cabinet Grotesk"/>
                <a:ea typeface="Cabinet Grotesk"/>
                <a:cs typeface="Cabinet Grotesk"/>
                <a:sym typeface="Cabinet Grotesk"/>
              </a:rPr>
              <a:t>Maak eventueel gebruik van onderstaande checklist:</a:t>
            </a:r>
          </a:p>
          <a:p>
            <a:pPr algn="l">
              <a:lnSpc>
                <a:spcPts val="4899"/>
              </a:lnSpc>
            </a:pPr>
            <a:r>
              <a:rPr lang="en-US" sz="3499">
                <a:solidFill>
                  <a:srgbClr val="000000"/>
                </a:solidFill>
                <a:latin typeface="Cabinet Grotesk"/>
                <a:ea typeface="Cabinet Grotesk"/>
                <a:cs typeface="Cabinet Grotesk"/>
                <a:sym typeface="Cabinet Grotesk"/>
                <a:hlinkClick r:id="rId3" tooltip="https://www.movisie.nl/sites/movisie.nl/files/2020-12/fakenews.pdf"/>
              </a:rPr>
              <a:t>https://www.movisie.nl/sites/movisie.nl/files/2020-12/fakenews.pdf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895350"/>
            <a:ext cx="16230600" cy="892176"/>
          </a:xfrm>
          <a:prstGeom prst="rect">
            <a:avLst/>
          </a:prstGeom>
        </p:spPr>
        <p:txBody>
          <a:bodyPr lIns="0" tIns="0" rIns="0" bIns="0" rtlCol="0" anchor="t">
            <a:spAutoFit/>
          </a:bodyPr>
          <a:lstStyle/>
          <a:p>
            <a:pPr algn="ctr">
              <a:lnSpc>
                <a:spcPts val="6999"/>
              </a:lnSpc>
            </a:pPr>
            <a:r>
              <a:rPr lang="en-US" sz="4999" b="1">
                <a:solidFill>
                  <a:srgbClr val="000000"/>
                </a:solidFill>
                <a:latin typeface="Cabinet Grotesk Heavy"/>
                <a:ea typeface="Cabinet Grotesk Heavy"/>
                <a:cs typeface="Cabinet Grotesk Heavy"/>
                <a:sym typeface="Cabinet Grotesk Heavy"/>
              </a:rPr>
              <a:t>Evaluatie </a:t>
            </a:r>
          </a:p>
        </p:txBody>
      </p:sp>
      <p:sp>
        <p:nvSpPr>
          <p:cNvPr id="3" name="TextBox 3"/>
          <p:cNvSpPr txBox="1"/>
          <p:nvPr/>
        </p:nvSpPr>
        <p:spPr>
          <a:xfrm>
            <a:off x="1028700" y="4773613"/>
            <a:ext cx="16230600" cy="635000"/>
          </a:xfrm>
          <a:prstGeom prst="rect">
            <a:avLst/>
          </a:prstGeom>
        </p:spPr>
        <p:txBody>
          <a:bodyPr lIns="0" tIns="0" rIns="0" bIns="0" rtlCol="0" anchor="t">
            <a:spAutoFit/>
          </a:bodyPr>
          <a:lstStyle/>
          <a:p>
            <a:pPr algn="ctr">
              <a:lnSpc>
                <a:spcPts val="4900"/>
              </a:lnSpc>
            </a:pPr>
            <a:r>
              <a:rPr lang="en-US" sz="3500" b="1">
                <a:solidFill>
                  <a:srgbClr val="000000"/>
                </a:solidFill>
                <a:latin typeface="Cabinet Grotesk Medium"/>
                <a:ea typeface="Cabinet Grotesk Medium"/>
                <a:cs typeface="Cabinet Grotesk Medium"/>
                <a:sym typeface="Cabinet Grotesk Medium"/>
              </a:rPr>
              <a:t>Wat heb je geleerd deze les?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B1B17B-E236-4DCF-97C1-C1D211D3D8D3}">
  <ds:schemaRefs>
    <ds:schemaRef ds:uri="http://schemas.microsoft.com/office/2006/metadata/properties"/>
    <ds:schemaRef ds:uri="http://schemas.microsoft.com/office/infopath/2007/PartnerControls"/>
    <ds:schemaRef ds:uri="f62a52bf-34c4-4048-b09c-58a25362e64f"/>
    <ds:schemaRef ds:uri="10580ea0-1ad5-482f-b20c-614d71681fd6"/>
  </ds:schemaRefs>
</ds:datastoreItem>
</file>

<file path=customXml/itemProps2.xml><?xml version="1.0" encoding="utf-8"?>
<ds:datastoreItem xmlns:ds="http://schemas.openxmlformats.org/officeDocument/2006/customXml" ds:itemID="{FA013214-9020-47CC-9B1C-0F199D1145E0}">
  <ds:schemaRefs>
    <ds:schemaRef ds:uri="http://schemas.microsoft.com/sharepoint/v3/contenttype/forms"/>
  </ds:schemaRefs>
</ds:datastoreItem>
</file>

<file path=customXml/itemProps3.xml><?xml version="1.0" encoding="utf-8"?>
<ds:datastoreItem xmlns:ds="http://schemas.openxmlformats.org/officeDocument/2006/customXml" ds:itemID="{6932F987-FD93-42CA-A260-C485BA85598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0580ea0-1ad5-482f-b20c-614d71681fd6"/>
    <ds:schemaRef ds:uri="f62a52bf-34c4-4048-b09c-58a25362e64f"/>
    <ds:schemaRef ds:uri="22171aab-d911-466e-ad67-bf8a689273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664</Words>
  <Application>Microsoft Macintosh PowerPoint</Application>
  <PresentationFormat>Aangepast</PresentationFormat>
  <Paragraphs>60</Paragraphs>
  <Slides>12</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12</vt:i4>
      </vt:variant>
    </vt:vector>
  </HeadingPairs>
  <TitlesOfParts>
    <vt:vector size="18" baseType="lpstr">
      <vt:lpstr>Cabinet Grotesk Medium</vt:lpstr>
      <vt:lpstr>Calibri</vt:lpstr>
      <vt:lpstr>Cabinet Grotesk</vt:lpstr>
      <vt:lpstr>Cabinet Grotesk Heavy</vt:lpstr>
      <vt:lpstr>Arial</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Blanco Powerpoint 2 - Fake news</dc:title>
  <cp:lastModifiedBy>Martijn Huijben</cp:lastModifiedBy>
  <cp:revision>2</cp:revision>
  <dcterms:created xsi:type="dcterms:W3CDTF">2006-08-16T00:00:00Z</dcterms:created>
  <dcterms:modified xsi:type="dcterms:W3CDTF">2026-09-01T12:12:25Z</dcterms:modified>
  <dc:identifier>DAHLnLbQEU4</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ies>
</file>