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8288000" cy="10287000"/>
  <p:notesSz cx="6858000" cy="9144000"/>
  <p:embeddedFontLst>
    <p:embeddedFont>
      <p:font typeface="Cabinet Grotesk"/>
      <p:regular r:id="rId21"/>
    </p:embeddedFont>
    <p:embeddedFont>
      <p:font typeface="Cabinet Grotesk Heavy"/>
      <p:regular r:id="rId22"/>
      <p:bold r:id="rId23"/>
    </p:embeddedFont>
    <p:embeddedFont>
      <p:font typeface="Cabinet Grotesk Medium"/>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as Osinga" userId="893d60fa-c7b9-40c7-a1fb-1070c0d3c25d" providerId="ADAL" clId="{FA24E9D5-0291-4F9F-921A-9F8E890B807F}"/>
    <pc:docChg chg="modSld">
      <pc:chgData name="Lukas Osinga" userId="893d60fa-c7b9-40c7-a1fb-1070c0d3c25d" providerId="ADAL" clId="{FA24E9D5-0291-4F9F-921A-9F8E890B807F}" dt="2026-08-25T11:01:33.267" v="37" actId="20577"/>
      <pc:docMkLst>
        <pc:docMk/>
      </pc:docMkLst>
      <pc:sldChg chg="modSp mod">
        <pc:chgData name="Lukas Osinga" userId="893d60fa-c7b9-40c7-a1fb-1070c0d3c25d" providerId="ADAL" clId="{FA24E9D5-0291-4F9F-921A-9F8E890B807F}" dt="2026-08-25T11:01:33.267" v="37" actId="20577"/>
        <pc:sldMkLst>
          <pc:docMk/>
          <pc:sldMk cId="0" sldId="257"/>
        </pc:sldMkLst>
        <pc:spChg chg="mod">
          <ac:chgData name="Lukas Osinga" userId="893d60fa-c7b9-40c7-a1fb-1070c0d3c25d" providerId="ADAL" clId="{FA24E9D5-0291-4F9F-921A-9F8E890B807F}" dt="2026-08-25T11:01:33.267" v="37" actId="20577"/>
          <ac:spMkLst>
            <pc:docMk/>
            <pc:sldMk cId="0" sldId="257"/>
            <ac:spMk id="3"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npo.nl/start/afspelen/hotline-hongarije-nicolaas-in-contact-met-een-verscheurd-land?at_campaign=npostart_player&amp;at_channel=npostart&amp;at_creation=share-link&amp;at_detail_placement=1:mqg7m31d:d73dea2d5b0041c285fd947eaf3aa838&amp;at_format=share_text;;0_0&amp;at_general_placement=serie;hotline-hongarije-nicolaas-in-contact-met-een-verscheurd-land;afleveringen-seizoen-1;index&amp;at_medium=display&amp;at_variant=organic" TargetMode="External"/><Relationship Id="rId2" Type="http://schemas.openxmlformats.org/officeDocument/2006/relationships/hyperlink" Target="https://npo.nl/start/afspelen/hotline-hongarije-nicolaas-in-contact-met-een-verscheurd-land_2?at_campaign=npostart_player&amp;at_channel=npostart&amp;at_creation=share-link&amp;at_detail_placement=1:mqg7m31d:d73dea2d5b0041c285fd947eaf3aa838&amp;at_format=share_text;;0_2&amp;at_general_placement=serie;hotline-hongarije-nicolaas-in-contact-met-een-verscheurd-land;afleveringen-seizoen-1;index&amp;at_medium=display&amp;at_variant=organic"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6999"/>
              </a:lnSpc>
            </a:pPr>
            <a:r>
              <a:rPr lang="en-US" sz="4999" b="1" dirty="0">
                <a:solidFill>
                  <a:srgbClr val="FFFFFF"/>
                </a:solidFill>
                <a:latin typeface="Cabinet Grotesk Heavy"/>
                <a:ea typeface="Cabinet Grotesk Heavy"/>
                <a:cs typeface="Cabinet Grotesk Heavy"/>
                <a:sym typeface="Cabinet Grotesk Heavy"/>
              </a:rPr>
              <a:t>De Pride Walk in </a:t>
            </a:r>
            <a:r>
              <a:rPr lang="en-US" sz="4999" b="1" dirty="0" err="1">
                <a:solidFill>
                  <a:srgbClr val="FFFFFF"/>
                </a:solidFill>
                <a:latin typeface="Cabinet Grotesk Heavy"/>
                <a:ea typeface="Cabinet Grotesk Heavy"/>
                <a:cs typeface="Cabinet Grotesk Heavy"/>
                <a:sym typeface="Cabinet Grotesk Heavy"/>
              </a:rPr>
              <a:t>Hongarije</a:t>
            </a:r>
            <a:endParaRPr lang="en-US" sz="4999" b="1" dirty="0">
              <a:solidFill>
                <a:srgbClr val="FFFFFF"/>
              </a:solidFill>
              <a:latin typeface="Cabinet Grotesk Heavy"/>
              <a:ea typeface="Cabinet Grotesk Heavy"/>
              <a:cs typeface="Cabinet Grotesk Heavy"/>
              <a:sym typeface="Cabinet Grotesk Heavy"/>
            </a:endParaRPr>
          </a:p>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Lesduur</a:t>
            </a:r>
            <a:r>
              <a:rPr lang="en-US" sz="3500" b="1" dirty="0">
                <a:solidFill>
                  <a:srgbClr val="FFFFFF"/>
                </a:solidFill>
                <a:latin typeface="Cabinet Grotesk Medium"/>
                <a:ea typeface="Cabinet Grotesk Medium"/>
                <a:cs typeface="Cabinet Grotesk Medium"/>
                <a:sym typeface="Cabinet Grotesk Medium"/>
              </a:rPr>
              <a:t>: 50 </a:t>
            </a:r>
            <a:r>
              <a:rPr lang="en-US" sz="3500" b="1" dirty="0" err="1">
                <a:solidFill>
                  <a:srgbClr val="FFFFFF"/>
                </a:solidFill>
                <a:latin typeface="Cabinet Grotesk Medium"/>
                <a:ea typeface="Cabinet Grotesk Medium"/>
                <a:cs typeface="Cabinet Grotesk Medium"/>
                <a:sym typeface="Cabinet Grotesk Medium"/>
              </a:rPr>
              <a:t>minuten</a:t>
            </a:r>
            <a:r>
              <a:rPr lang="en-US" sz="3500" b="1" dirty="0">
                <a:solidFill>
                  <a:srgbClr val="FFFFFF"/>
                </a:solidFill>
                <a:latin typeface="Cabinet Grotesk Medium"/>
                <a:ea typeface="Cabinet Grotesk Medium"/>
                <a:cs typeface="Cabinet Grotesk Medium"/>
                <a:sym typeface="Cabinet Grotesk Medium"/>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925762"/>
            <a:ext cx="16230600" cy="3744230"/>
          </a:xfrm>
          <a:prstGeom prst="rect">
            <a:avLst/>
          </a:prstGeom>
        </p:spPr>
        <p:txBody>
          <a:bodyPr lIns="0" tIns="0" rIns="0" bIns="0" rtlCol="0" anchor="t">
            <a:spAutoFit/>
          </a:bodyPr>
          <a:lstStyle/>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Leerdoelen</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Kennisvragen</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a:solidFill>
                  <a:srgbClr val="FFFFFF"/>
                </a:solidFill>
                <a:latin typeface="Cabinet Grotesk"/>
                <a:ea typeface="Cabinet Grotesk"/>
                <a:cs typeface="Cabinet Grotesk"/>
                <a:sym typeface="Cabinet Grotesk"/>
              </a:rPr>
              <a:t>Videofragmenten</a:t>
            </a: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Verdieping</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Opdrachten</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Evaluatie</a:t>
            </a:r>
            <a:endParaRPr lang="en-US"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Aan het einde van deze les kun je aan de hand van foto’s van de Budapest Pride March uitleggen waarom mensen protesteren voor lhbti+ rechten en thema’s.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3225800"/>
            <a:ext cx="16230600" cy="3730625"/>
          </a:xfrm>
          <a:prstGeom prst="rect">
            <a:avLst/>
          </a:prstGeom>
        </p:spPr>
        <p:txBody>
          <a:bodyPr lIns="0" tIns="0" rIns="0" bIns="0" rtlCol="0" anchor="t">
            <a:spAutoFit/>
          </a:bodyPr>
          <a:lstStyle/>
          <a:p>
            <a:pPr algn="l">
              <a:lnSpc>
                <a:spcPts val="4900"/>
              </a:lnSpc>
            </a:pPr>
            <a:r>
              <a:rPr lang="en-US" sz="3500" b="1" dirty="0" err="1">
                <a:solidFill>
                  <a:srgbClr val="FFFFFF"/>
                </a:solidFill>
                <a:latin typeface="Cabinet Grotesk Medium"/>
                <a:ea typeface="Cabinet Grotesk Medium"/>
                <a:cs typeface="Cabinet Grotesk Medium"/>
                <a:sym typeface="Cabinet Grotesk Medium"/>
              </a:rPr>
              <a:t>Vraag</a:t>
            </a:r>
            <a:r>
              <a:rPr lang="en-US" sz="3500" b="1" dirty="0">
                <a:solidFill>
                  <a:srgbClr val="FFFFFF"/>
                </a:solidFill>
                <a:latin typeface="Cabinet Grotesk Medium"/>
                <a:ea typeface="Cabinet Grotesk Medium"/>
                <a:cs typeface="Cabinet Grotesk Medium"/>
                <a:sym typeface="Cabinet Grotesk Medium"/>
              </a:rPr>
              <a:t> 1.</a:t>
            </a:r>
          </a:p>
          <a:p>
            <a:pPr algn="l">
              <a:lnSpc>
                <a:spcPts val="4900"/>
              </a:lnSpc>
            </a:pPr>
            <a:r>
              <a:rPr lang="en-US" sz="3500" dirty="0">
                <a:solidFill>
                  <a:srgbClr val="FFFFFF"/>
                </a:solidFill>
                <a:latin typeface="Cabinet Grotesk"/>
                <a:ea typeface="Cabinet Grotesk"/>
                <a:cs typeface="Cabinet Grotesk"/>
                <a:sym typeface="Cabinet Grotesk"/>
              </a:rPr>
              <a:t>Wat </a:t>
            </a:r>
            <a:r>
              <a:rPr lang="en-US" sz="3500" dirty="0" err="1">
                <a:solidFill>
                  <a:srgbClr val="FFFFFF"/>
                </a:solidFill>
                <a:latin typeface="Cabinet Grotesk"/>
                <a:ea typeface="Cabinet Grotesk"/>
                <a:cs typeface="Cabinet Grotesk"/>
                <a:sym typeface="Cabinet Grotesk"/>
              </a:rPr>
              <a:t>houdt</a:t>
            </a:r>
            <a:r>
              <a:rPr lang="en-US" sz="3500" dirty="0">
                <a:solidFill>
                  <a:srgbClr val="FFFFFF"/>
                </a:solidFill>
                <a:latin typeface="Cabinet Grotesk"/>
                <a:ea typeface="Cabinet Grotesk"/>
                <a:cs typeface="Cabinet Grotesk"/>
                <a:sym typeface="Cabinet Grotesk"/>
              </a:rPr>
              <a:t> de </a:t>
            </a:r>
            <a:r>
              <a:rPr lang="en-US" sz="3500" dirty="0" err="1">
                <a:solidFill>
                  <a:srgbClr val="FFFFFF"/>
                </a:solidFill>
                <a:latin typeface="Cabinet Grotesk"/>
                <a:ea typeface="Cabinet Grotesk"/>
                <a:cs typeface="Cabinet Grotesk"/>
                <a:sym typeface="Cabinet Grotesk"/>
              </a:rPr>
              <a:t>omstreden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Hongaarse</a:t>
            </a:r>
            <a:r>
              <a:rPr lang="en-US" sz="3500" dirty="0">
                <a:solidFill>
                  <a:srgbClr val="FFFFFF"/>
                </a:solidFill>
                <a:latin typeface="Cabinet Grotesk"/>
                <a:ea typeface="Cabinet Grotesk"/>
                <a:cs typeface="Cabinet Grotesk"/>
                <a:sym typeface="Cabinet Grotesk"/>
              </a:rPr>
              <a:t> wet van 18 </a:t>
            </a:r>
            <a:r>
              <a:rPr lang="en-US" sz="3500" dirty="0" err="1">
                <a:solidFill>
                  <a:srgbClr val="FFFFFF"/>
                </a:solidFill>
                <a:latin typeface="Cabinet Grotesk"/>
                <a:ea typeface="Cabinet Grotesk"/>
                <a:cs typeface="Cabinet Grotesk"/>
                <a:sym typeface="Cabinet Grotesk"/>
              </a:rPr>
              <a:t>maart</a:t>
            </a:r>
            <a:r>
              <a:rPr lang="en-US" sz="3500" dirty="0">
                <a:solidFill>
                  <a:srgbClr val="FFFFFF"/>
                </a:solidFill>
                <a:latin typeface="Cabinet Grotesk"/>
                <a:ea typeface="Cabinet Grotesk"/>
                <a:cs typeface="Cabinet Grotesk"/>
                <a:sym typeface="Cabinet Grotesk"/>
              </a:rPr>
              <a:t> 2025 in?</a:t>
            </a:r>
          </a:p>
          <a:p>
            <a:pPr algn="l">
              <a:lnSpc>
                <a:spcPts val="4900"/>
              </a:lnSpc>
            </a:pPr>
            <a:r>
              <a:rPr lang="en-US" sz="3500" dirty="0">
                <a:solidFill>
                  <a:srgbClr val="FFFFFF"/>
                </a:solidFill>
                <a:latin typeface="Cabinet Grotesk"/>
                <a:ea typeface="Cabinet Grotesk"/>
                <a:cs typeface="Cabinet Grotesk"/>
                <a:sym typeface="Cabinet Grotesk"/>
              </a:rPr>
              <a:t> </a:t>
            </a: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dirty="0">
                <a:solidFill>
                  <a:srgbClr val="FFFFFF"/>
                </a:solidFill>
                <a:latin typeface="Cabinet Grotesk"/>
                <a:ea typeface="Cabinet Grotesk"/>
                <a:cs typeface="Cabinet Grotesk"/>
                <a:sym typeface="Cabinet Grotesk"/>
              </a:rPr>
              <a:t>a. Alle </a:t>
            </a:r>
            <a:r>
              <a:rPr lang="en-US" sz="3500" dirty="0" err="1">
                <a:solidFill>
                  <a:srgbClr val="FFFFFF"/>
                </a:solidFill>
                <a:latin typeface="Cabinet Grotesk"/>
                <a:ea typeface="Cabinet Grotesk"/>
                <a:cs typeface="Cabinet Grotesk"/>
                <a:sym typeface="Cabinet Grotesk"/>
              </a:rPr>
              <a:t>openlijke</a:t>
            </a:r>
            <a:r>
              <a:rPr lang="en-US" sz="3500" dirty="0">
                <a:solidFill>
                  <a:srgbClr val="FFFFFF"/>
                </a:solidFill>
                <a:latin typeface="Cabinet Grotesk"/>
                <a:ea typeface="Cabinet Grotesk"/>
                <a:cs typeface="Cabinet Grotesk"/>
                <a:sym typeface="Cabinet Grotesk"/>
              </a:rPr>
              <a:t> lhbti+ </a:t>
            </a:r>
            <a:r>
              <a:rPr lang="en-US" sz="3500" dirty="0" err="1">
                <a:solidFill>
                  <a:srgbClr val="FFFFFF"/>
                </a:solidFill>
                <a:latin typeface="Cabinet Grotesk"/>
                <a:ea typeface="Cabinet Grotesk"/>
                <a:cs typeface="Cabinet Grotesk"/>
                <a:sym typeface="Cabinet Grotesk"/>
              </a:rPr>
              <a:t>bijeenkomsten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worden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verboden</a:t>
            </a:r>
            <a:r>
              <a:rPr lang="en-US" sz="3500" dirty="0">
                <a:solidFill>
                  <a:srgbClr val="FFFFFF"/>
                </a:solidFill>
                <a:latin typeface="Cabinet Grotesk"/>
                <a:ea typeface="Cabinet Grotesk"/>
                <a:cs typeface="Cabinet Grotesk"/>
                <a:sym typeface="Cabinet Grotesk"/>
              </a:rPr>
              <a:t>.</a:t>
            </a:r>
          </a:p>
          <a:p>
            <a:pPr algn="l">
              <a:lnSpc>
                <a:spcPts val="4900"/>
              </a:lnSpc>
            </a:pPr>
            <a:r>
              <a:rPr lang="en-US" sz="3500" dirty="0">
                <a:solidFill>
                  <a:srgbClr val="FFFFFF"/>
                </a:solidFill>
                <a:latin typeface="Cabinet Grotesk"/>
                <a:ea typeface="Cabinet Grotesk"/>
                <a:cs typeface="Cabinet Grotesk"/>
                <a:sym typeface="Cabinet Grotesk"/>
              </a:rPr>
              <a:t>b. Het </a:t>
            </a:r>
            <a:r>
              <a:rPr lang="en-US" sz="3500" dirty="0" err="1">
                <a:solidFill>
                  <a:srgbClr val="FFFFFF"/>
                </a:solidFill>
                <a:latin typeface="Cabinet Grotesk"/>
                <a:ea typeface="Cabinet Grotesk"/>
                <a:cs typeface="Cabinet Grotesk"/>
                <a:sym typeface="Cabinet Grotesk"/>
              </a:rPr>
              <a:t>wordt</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algemeen</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verboden</a:t>
            </a:r>
            <a:r>
              <a:rPr lang="en-US" sz="3500" dirty="0">
                <a:solidFill>
                  <a:srgbClr val="FFFFFF"/>
                </a:solidFill>
                <a:latin typeface="Cabinet Grotesk"/>
                <a:ea typeface="Cabinet Grotesk"/>
                <a:cs typeface="Cabinet Grotesk"/>
                <a:sym typeface="Cabinet Grotesk"/>
              </a:rPr>
              <a:t> om </a:t>
            </a:r>
            <a:r>
              <a:rPr lang="en-US" sz="3500" dirty="0" err="1">
                <a:solidFill>
                  <a:srgbClr val="FFFFFF"/>
                </a:solidFill>
                <a:latin typeface="Cabinet Grotesk"/>
                <a:ea typeface="Cabinet Grotesk"/>
                <a:cs typeface="Cabinet Grotesk"/>
                <a:sym typeface="Cabinet Grotesk"/>
              </a:rPr>
              <a:t>te</a:t>
            </a:r>
            <a:r>
              <a:rPr lang="en-US" sz="3500" dirty="0">
                <a:solidFill>
                  <a:srgbClr val="FFFFFF"/>
                </a:solidFill>
                <a:latin typeface="Cabinet Grotesk"/>
                <a:ea typeface="Cabinet Grotesk"/>
                <a:cs typeface="Cabinet Grotesk"/>
                <a:sym typeface="Cabinet Grotesk"/>
              </a:rPr>
              <a:t> </a:t>
            </a:r>
            <a:r>
              <a:rPr lang="en-US" sz="3500" dirty="0" err="1">
                <a:solidFill>
                  <a:srgbClr val="FFFFFF"/>
                </a:solidFill>
                <a:latin typeface="Cabinet Grotesk"/>
                <a:ea typeface="Cabinet Grotesk"/>
                <a:cs typeface="Cabinet Grotesk"/>
                <a:sym typeface="Cabinet Grotesk"/>
              </a:rPr>
              <a:t>demonstreren</a:t>
            </a:r>
            <a:r>
              <a:rPr lang="en-US" sz="3500" dirty="0">
                <a:solidFill>
                  <a:srgbClr val="FFFFFF"/>
                </a:solidFill>
                <a:latin typeface="Cabinet Grotesk"/>
                <a:ea typeface="Cabinet Grotesk"/>
                <a:cs typeface="Cabinet Grotesk"/>
                <a:sym typeface="Cabinet Grotesk"/>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2.</a:t>
            </a:r>
          </a:p>
          <a:p>
            <a:pPr algn="l">
              <a:lnSpc>
                <a:spcPts val="4900"/>
              </a:lnSpc>
            </a:pPr>
            <a:r>
              <a:rPr lang="en-US" sz="3500">
                <a:solidFill>
                  <a:srgbClr val="FFFFFF"/>
                </a:solidFill>
                <a:latin typeface="Cabinet Grotesk"/>
                <a:ea typeface="Cabinet Grotesk"/>
                <a:cs typeface="Cabinet Grotesk"/>
                <a:sym typeface="Cabinet Grotesk"/>
              </a:rPr>
              <a:t>Waar staat Orbán bekend om?</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Orbán staat bekend om zijn verzet tegen “vrije westerse” invloeden.</a:t>
            </a:r>
          </a:p>
          <a:p>
            <a:pPr algn="l">
              <a:lnSpc>
                <a:spcPts val="4900"/>
              </a:lnSpc>
            </a:pPr>
            <a:r>
              <a:rPr lang="en-US" sz="3500">
                <a:solidFill>
                  <a:srgbClr val="FFFFFF"/>
                </a:solidFill>
                <a:latin typeface="Cabinet Grotesk"/>
                <a:ea typeface="Cabinet Grotesk"/>
                <a:cs typeface="Cabinet Grotesk"/>
                <a:sym typeface="Cabinet Grotesk"/>
              </a:rPr>
              <a:t>b. Hij profileert zich als een voorstander van "Brussel" en staat bekend om zijn steun aan Europese integratie en richtlijnen.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3.</a:t>
            </a:r>
          </a:p>
          <a:p>
            <a:pPr algn="l">
              <a:lnSpc>
                <a:spcPts val="4900"/>
              </a:lnSpc>
            </a:pPr>
            <a:r>
              <a:rPr lang="en-US" sz="3500">
                <a:solidFill>
                  <a:srgbClr val="FFFFFF"/>
                </a:solidFill>
                <a:latin typeface="Cabinet Grotesk"/>
                <a:ea typeface="Cabinet Grotesk"/>
                <a:cs typeface="Cabinet Grotesk"/>
                <a:sym typeface="Cabinet Grotesk"/>
              </a:rPr>
              <a:t>Is er sprake van persvrijheid onder het bewind van Orbán?</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Ja. Hongarije is een democratisch land en er is volledige persvrijheid.</a:t>
            </a:r>
          </a:p>
          <a:p>
            <a:pPr algn="l">
              <a:lnSpc>
                <a:spcPts val="4900"/>
              </a:lnSpc>
            </a:pPr>
            <a:r>
              <a:rPr lang="en-US" sz="3500">
                <a:solidFill>
                  <a:srgbClr val="FFFFFF"/>
                </a:solidFill>
                <a:latin typeface="Cabinet Grotesk"/>
                <a:ea typeface="Cabinet Grotesk"/>
                <a:cs typeface="Cabinet Grotesk"/>
                <a:sym typeface="Cabinet Grotesk"/>
              </a:rPr>
              <a:t>b. Nee. Onder zijn bewind zijn veel mediakanalen en universiteiten gesloten of onder overheidscontrole komen te staan.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De Pride Walk in Hongarije</a:t>
            </a:r>
          </a:p>
        </p:txBody>
      </p:sp>
      <p:sp>
        <p:nvSpPr>
          <p:cNvPr id="3" name="TextBox 3"/>
          <p:cNvSpPr txBox="1"/>
          <p:nvPr/>
        </p:nvSpPr>
        <p:spPr>
          <a:xfrm>
            <a:off x="1028700" y="2295221"/>
            <a:ext cx="16230600" cy="619760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De 30e Budapest Pride March werd op 28 juni 2025 gehouden.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Op 18 maart 2025, werd in Hongarije een wet aangenomen die Pride-evenementen via demonstratiebeperkingen verbood.</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Op 17 juni kondigde de burgemeester van Boedapest aan dat de stad de Pride zou hosten als een evenement van de gemeente.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De Budapest Pride in 2025 werd met tienduizenden deelnemers een van de grootste optochten ooit.</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De golf van solidariteit vanuit de hele wereld liet zien dat de wereld toekijkt.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Bovendien liet deze editie van de Budapest Pride March zien wat mensen kunnen bereiken als ze samenkomen en zich verzetten.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Videofragmenten</a:t>
            </a:r>
          </a:p>
        </p:txBody>
      </p:sp>
      <p:sp>
        <p:nvSpPr>
          <p:cNvPr id="3" name="TextBox 3"/>
          <p:cNvSpPr txBox="1"/>
          <p:nvPr/>
        </p:nvSpPr>
        <p:spPr>
          <a:xfrm>
            <a:off x="1028700" y="2432050"/>
            <a:ext cx="16230600" cy="68262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Begin dit jaar deed Nicolaas Veul een oproep aan de gewone Hongaar: hoe is het leven onder de controversiële premier Viktor Orbán?</a:t>
            </a:r>
          </a:p>
          <a:p>
            <a:pPr algn="l">
              <a:lnSpc>
                <a:spcPts val="4900"/>
              </a:lnSpc>
            </a:pPr>
            <a:r>
              <a:rPr lang="en-US" sz="3500" b="1">
                <a:solidFill>
                  <a:srgbClr val="FFFFFF"/>
                </a:solidFill>
                <a:latin typeface="Cabinet Grotesk Medium"/>
                <a:ea typeface="Cabinet Grotesk Medium"/>
                <a:cs typeface="Cabinet Grotesk Medium"/>
                <a:sym typeface="Cabinet Grotesk Medium"/>
              </a:rPr>
              <a:t>Hij reisde de verhalen van de Hotline achterna voor zijn driedelige docuserie ‘Hotline Hongarije’:</a:t>
            </a:r>
          </a:p>
          <a:p>
            <a:pPr algn="l">
              <a:lnSpc>
                <a:spcPts val="4899"/>
              </a:lnSpc>
            </a:pPr>
            <a:endParaRPr lang="en-US" sz="3500" b="1">
              <a:solidFill>
                <a:srgbClr val="FFFFFF"/>
              </a:solidFill>
              <a:latin typeface="Cabinet Grotesk Medium"/>
              <a:ea typeface="Cabinet Grotesk Medium"/>
              <a:cs typeface="Cabinet Grotesk Medium"/>
              <a:sym typeface="Cabinet Grotesk Medium"/>
            </a:endParaRPr>
          </a:p>
          <a:p>
            <a:pPr algn="l">
              <a:lnSpc>
                <a:spcPts val="4899"/>
              </a:lnSpc>
            </a:pPr>
            <a:r>
              <a:rPr lang="en-US" sz="3499">
                <a:solidFill>
                  <a:srgbClr val="FFFFFF"/>
                </a:solidFill>
                <a:latin typeface="Cabinet Grotesk"/>
                <a:ea typeface="Cabinet Grotesk"/>
                <a:cs typeface="Cabinet Grotesk"/>
                <a:sym typeface="Cabinet Grotesk"/>
                <a:hlinkClick r:id="rId2" tooltip="https://npo.nl/start/afspelen/hotline-hongarije-nicolaas-in-contact-met-een-verscheurd-land_2?at_campaign=npostart_player&amp;at_channel=npostart&amp;at_creation=share-link&amp;at_detail_placement=1:mqg7m31d:d73dea2d5b0041c285fd947eaf3aa838&amp;at_format=share_text;;0_2&amp;at_general_placement=serie;hotline-hongarije-nicolaas-in-contact-met-een-verscheurd-land;afleveringen-seizoen-1;index&amp;at_medium=display&amp;at_variant=organic"/>
              </a:rPr>
              <a:t>[link naar fragment  1 , aflevering 3  [TC 25’55 – 29’50]</a:t>
            </a:r>
          </a:p>
          <a:p>
            <a:pPr algn="l">
              <a:lnSpc>
                <a:spcPts val="4899"/>
              </a:lnSpc>
            </a:pPr>
            <a:r>
              <a:rPr lang="en-US" sz="3499">
                <a:solidFill>
                  <a:srgbClr val="FFFFFF"/>
                </a:solidFill>
                <a:latin typeface="Cabinet Grotesk"/>
                <a:ea typeface="Cabinet Grotesk"/>
                <a:cs typeface="Cabinet Grotesk"/>
                <a:sym typeface="Cabinet Grotesk"/>
              </a:rPr>
              <a:t> </a:t>
            </a:r>
          </a:p>
          <a:p>
            <a:pPr algn="l">
              <a:lnSpc>
                <a:spcPts val="4900"/>
              </a:lnSpc>
            </a:pPr>
            <a:r>
              <a:rPr lang="en-US" sz="3500" b="1">
                <a:solidFill>
                  <a:srgbClr val="FFFFFF"/>
                </a:solidFill>
                <a:latin typeface="Cabinet Grotesk Medium"/>
                <a:ea typeface="Cabinet Grotesk Medium"/>
                <a:cs typeface="Cabinet Grotesk Medium"/>
                <a:sym typeface="Cabinet Grotesk Medium"/>
              </a:rPr>
              <a:t>De Hongaren gaan niet bij de pakken neerzitten. Veel van hen komen in verzet en protesteren, zoals je ook in deze clip ziet:</a:t>
            </a:r>
          </a:p>
          <a:p>
            <a:pPr algn="l">
              <a:lnSpc>
                <a:spcPts val="4899"/>
              </a:lnSpc>
            </a:pPr>
            <a:endParaRPr lang="en-US" sz="3500" b="1">
              <a:solidFill>
                <a:srgbClr val="FFFFFF"/>
              </a:solidFill>
              <a:latin typeface="Cabinet Grotesk Medium"/>
              <a:ea typeface="Cabinet Grotesk Medium"/>
              <a:cs typeface="Cabinet Grotesk Medium"/>
              <a:sym typeface="Cabinet Grotesk Medium"/>
            </a:endParaRPr>
          </a:p>
          <a:p>
            <a:pPr algn="l">
              <a:lnSpc>
                <a:spcPts val="4899"/>
              </a:lnSpc>
            </a:pPr>
            <a:r>
              <a:rPr lang="en-US" sz="3499">
                <a:solidFill>
                  <a:srgbClr val="FFFFFF"/>
                </a:solidFill>
                <a:latin typeface="Cabinet Grotesk"/>
                <a:ea typeface="Cabinet Grotesk"/>
                <a:cs typeface="Cabinet Grotesk"/>
                <a:sym typeface="Cabinet Grotesk"/>
                <a:hlinkClick r:id="rId3" tooltip="https://npo.nl/start/afspelen/hotline-hongarije-nicolaas-in-contact-met-een-verscheurd-land?at_campaign=npostart_player&amp;at_channel=npostart&amp;at_creation=share-link&amp;at_detail_placement=1:mqg7m31d:d73dea2d5b0041c285fd947eaf3aa838&amp;at_format=share_text;;0_0&amp;at_general_placement=serie;hotline-hongarije-nicolaas-in-contact-met-een-verscheurd-land;afleveringen-seizoen-1;index&amp;at_medium=display&amp;at_variant=organic"/>
              </a:rPr>
              <a:t>[link naar fragment  2 , aflevering 1 [TC 22’08 – 22’58]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Verdieping - Péter Magyar wint de verkiezingen</a:t>
            </a:r>
          </a:p>
        </p:txBody>
      </p:sp>
      <p:sp>
        <p:nvSpPr>
          <p:cNvPr id="3" name="TextBox 3"/>
          <p:cNvSpPr txBox="1"/>
          <p:nvPr/>
        </p:nvSpPr>
        <p:spPr>
          <a:xfrm>
            <a:off x="1028700" y="3544887"/>
            <a:ext cx="16230600" cy="3101975"/>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12 april 2026 was een historische dag voor Hongarije. Het zestienjarige bewind van de Hongaarse premier Viktor Orbán kwam tot een einde. </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Oppositieleider Péter Magyar won de verkiezingen. Dit wordt gezien als een cruciaal moment voor het herstel van mensenrechten en politieke koerswijziging.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Spandoek</a:t>
            </a:r>
          </a:p>
        </p:txBody>
      </p:sp>
      <p:sp>
        <p:nvSpPr>
          <p:cNvPr id="3" name="TextBox 3"/>
          <p:cNvSpPr txBox="1"/>
          <p:nvPr/>
        </p:nvSpPr>
        <p:spPr>
          <a:xfrm>
            <a:off x="1028700" y="8890881"/>
            <a:ext cx="16230600" cy="625475"/>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Deze foto’s zijn genomen tijdens de omstreden Budapest Pride March van 2025.</a:t>
            </a:r>
          </a:p>
        </p:txBody>
      </p:sp>
      <p:sp>
        <p:nvSpPr>
          <p:cNvPr id="4" name="TextBox 4"/>
          <p:cNvSpPr txBox="1"/>
          <p:nvPr/>
        </p:nvSpPr>
        <p:spPr>
          <a:xfrm>
            <a:off x="1028700" y="2243991"/>
            <a:ext cx="16230600" cy="1244600"/>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Pride photo heeft een hele mooie tentoonstelling waar je de foto’s in het echt en groot gedrukt kunt zien.</a:t>
            </a:r>
          </a:p>
        </p:txBody>
      </p:sp>
      <p:sp>
        <p:nvSpPr>
          <p:cNvPr id="5" name="Freeform 5"/>
          <p:cNvSpPr/>
          <p:nvPr/>
        </p:nvSpPr>
        <p:spPr>
          <a:xfrm>
            <a:off x="2029866" y="4040308"/>
            <a:ext cx="6589500" cy="4393000"/>
          </a:xfrm>
          <a:custGeom>
            <a:avLst/>
            <a:gdLst/>
            <a:ahLst/>
            <a:cxnLst/>
            <a:rect l="l" t="t" r="r" b="b"/>
            <a:pathLst>
              <a:path w="6589500" h="4393000">
                <a:moveTo>
                  <a:pt x="0" y="0"/>
                </a:moveTo>
                <a:lnTo>
                  <a:pt x="6589501" y="0"/>
                </a:lnTo>
                <a:lnTo>
                  <a:pt x="6589501" y="4393000"/>
                </a:lnTo>
                <a:lnTo>
                  <a:pt x="0" y="4393000"/>
                </a:lnTo>
                <a:lnTo>
                  <a:pt x="0" y="0"/>
                </a:lnTo>
                <a:close/>
              </a:path>
            </a:pathLst>
          </a:custGeom>
          <a:blipFill>
            <a:blip r:embed="rId2"/>
            <a:stretch>
              <a:fillRect/>
            </a:stretch>
          </a:blipFill>
        </p:spPr>
        <p:txBody>
          <a:bodyPr/>
          <a:lstStyle/>
          <a:p>
            <a:endParaRPr lang="nl-NL"/>
          </a:p>
        </p:txBody>
      </p:sp>
      <p:sp>
        <p:nvSpPr>
          <p:cNvPr id="6" name="Freeform 6"/>
          <p:cNvSpPr/>
          <p:nvPr/>
        </p:nvSpPr>
        <p:spPr>
          <a:xfrm>
            <a:off x="9668074" y="4040308"/>
            <a:ext cx="6590060" cy="4393373"/>
          </a:xfrm>
          <a:custGeom>
            <a:avLst/>
            <a:gdLst/>
            <a:ahLst/>
            <a:cxnLst/>
            <a:rect l="l" t="t" r="r" b="b"/>
            <a:pathLst>
              <a:path w="6590060" h="4393373">
                <a:moveTo>
                  <a:pt x="0" y="0"/>
                </a:moveTo>
                <a:lnTo>
                  <a:pt x="6590060" y="0"/>
                </a:lnTo>
                <a:lnTo>
                  <a:pt x="6590060" y="4393373"/>
                </a:lnTo>
                <a:lnTo>
                  <a:pt x="0" y="4393373"/>
                </a:lnTo>
                <a:lnTo>
                  <a:pt x="0" y="0"/>
                </a:lnTo>
                <a:close/>
              </a:path>
            </a:pathLst>
          </a:custGeom>
          <a:blipFill>
            <a:blip r:embed="rId3"/>
            <a:stretch>
              <a:fillRect/>
            </a:stretch>
          </a:blipFill>
        </p:spPr>
        <p:txBody>
          <a:bodyPr/>
          <a:lstStyle/>
          <a:p>
            <a:endParaRPr lang="nl-NL"/>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Freeform 2"/>
          <p:cNvSpPr/>
          <p:nvPr/>
        </p:nvSpPr>
        <p:spPr>
          <a:xfrm>
            <a:off x="4614975" y="2124150"/>
            <a:ext cx="9058050" cy="6038700"/>
          </a:xfrm>
          <a:custGeom>
            <a:avLst/>
            <a:gdLst/>
            <a:ahLst/>
            <a:cxnLst/>
            <a:rect l="l" t="t" r="r" b="b"/>
            <a:pathLst>
              <a:path w="9058050" h="6038700">
                <a:moveTo>
                  <a:pt x="0" y="0"/>
                </a:moveTo>
                <a:lnTo>
                  <a:pt x="9058050" y="0"/>
                </a:lnTo>
                <a:lnTo>
                  <a:pt x="9058050" y="6038700"/>
                </a:lnTo>
                <a:lnTo>
                  <a:pt x="0" y="6038700"/>
                </a:lnTo>
                <a:lnTo>
                  <a:pt x="0" y="0"/>
                </a:lnTo>
                <a:close/>
              </a:path>
            </a:pathLst>
          </a:custGeom>
          <a:blipFill>
            <a:blip r:embed="rId2"/>
            <a:stretch>
              <a:fillRect/>
            </a:stretch>
          </a:blipFill>
        </p:spPr>
        <p:txBody>
          <a:bodyPr/>
          <a:lstStyle/>
          <a:p>
            <a:endParaRPr lang="nl-NL"/>
          </a:p>
        </p:txBody>
      </p:sp>
      <p:sp>
        <p:nvSpPr>
          <p:cNvPr id="3" name="TextBox 3"/>
          <p:cNvSpPr txBox="1"/>
          <p:nvPr/>
        </p:nvSpPr>
        <p:spPr>
          <a:xfrm>
            <a:off x="1028700" y="8400975"/>
            <a:ext cx="16230600" cy="1244600"/>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Stel je voor dat je één van deze vrouwen bent, hoe zou jij je op dat moment voelen, wat gaat er door je heen?</a:t>
            </a:r>
          </a:p>
        </p:txBody>
      </p:sp>
      <p:sp>
        <p:nvSpPr>
          <p:cNvPr id="4" name="TextBox 4"/>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Spandoek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400975"/>
            <a:ext cx="16230600" cy="1244600"/>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Hoe denk je dat het is om met zoveel mensen voor een vergelijkbaar doel de straat op te gaan? </a:t>
            </a:r>
          </a:p>
        </p:txBody>
      </p:sp>
      <p:sp>
        <p:nvSpPr>
          <p:cNvPr id="3" name="Freeform 3"/>
          <p:cNvSpPr/>
          <p:nvPr/>
        </p:nvSpPr>
        <p:spPr>
          <a:xfrm>
            <a:off x="4614975" y="2124150"/>
            <a:ext cx="9058050" cy="6038700"/>
          </a:xfrm>
          <a:custGeom>
            <a:avLst/>
            <a:gdLst/>
            <a:ahLst/>
            <a:cxnLst/>
            <a:rect l="l" t="t" r="r" b="b"/>
            <a:pathLst>
              <a:path w="9058050" h="6038700">
                <a:moveTo>
                  <a:pt x="0" y="0"/>
                </a:moveTo>
                <a:lnTo>
                  <a:pt x="9058050" y="0"/>
                </a:lnTo>
                <a:lnTo>
                  <a:pt x="9058050" y="6038700"/>
                </a:lnTo>
                <a:lnTo>
                  <a:pt x="0" y="6038700"/>
                </a:lnTo>
                <a:lnTo>
                  <a:pt x="0" y="0"/>
                </a:lnTo>
                <a:close/>
              </a:path>
            </a:pathLst>
          </a:custGeom>
          <a:blipFill>
            <a:blip r:embed="rId2"/>
            <a:stretch>
              <a:fillRect/>
            </a:stretch>
          </a:blipFill>
        </p:spPr>
        <p:txBody>
          <a:bodyPr/>
          <a:lstStyle/>
          <a:p>
            <a:endParaRPr lang="nl-NL"/>
          </a:p>
        </p:txBody>
      </p:sp>
      <p:sp>
        <p:nvSpPr>
          <p:cNvPr id="4" name="TextBox 4"/>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Spandoek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3235325"/>
            <a:ext cx="16230600" cy="372110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Hoe zou het zijn als jouw liefde en leven strafbaar worden gesteld?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Wat zou jij doen om voor jezelf op te komen?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Hoe kun jij dit protest tegen het overheidsbesluit om Pride-evenementen te verbieden, interpreteren? Wat betekent dit protest tegen het besluit van de regering om de Pride te verbieden? </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Waarvoor zou jij de straat op gaan?</a:t>
            </a:r>
          </a:p>
        </p:txBody>
      </p:sp>
      <p:sp>
        <p:nvSpPr>
          <p:cNvPr id="3" name="TextBox 3"/>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Spandoek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3544887"/>
            <a:ext cx="16230600" cy="3101975"/>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Maak in tweetallen een spandoek waarvoor jij de straat op zou gaan. Gebruik hiervoor karton of een oud laken en wasco of verf.</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Presenteer het spandoek aan de klas waarbij jullie uitleg geven waarom er voor deze slogan op het spandoek is gekozen.</a:t>
            </a:r>
          </a:p>
        </p:txBody>
      </p:sp>
      <p:sp>
        <p:nvSpPr>
          <p:cNvPr id="3" name="TextBox 3"/>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Spandoek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2 – Een nieuwe toekomst?</a:t>
            </a:r>
          </a:p>
        </p:txBody>
      </p:sp>
      <p:sp>
        <p:nvSpPr>
          <p:cNvPr id="3" name="TextBox 3"/>
          <p:cNvSpPr txBox="1"/>
          <p:nvPr/>
        </p:nvSpPr>
        <p:spPr>
          <a:xfrm>
            <a:off x="1028700" y="3235325"/>
            <a:ext cx="16230600" cy="3721100"/>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In het tweede fragment uit Hotline Hongarije zag je dat Nicolaas een lesbisch stel ontmoette dat niet langer wilde wachten om te vertrekken uit Hongarije.</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Stel je bent één van de vrouwen uit de documentaire. Maak een dagboekbeschrijving van maximaal 200 woorden hoe jij je voelt en wat er in jou omging op de verkiezingsdag en na de verkiezing van Péter Magyar.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Evaluatie</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deze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Deze lesbrief is ontwikkeld in samenwerking met Pride Photo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80B621-2676-4ACB-AD7D-521377ED1C99}">
  <ds:schemaRefs>
    <ds:schemaRef ds:uri="http://schemas.microsoft.com/sharepoint/v3/contenttype/forms"/>
  </ds:schemaRefs>
</ds:datastoreItem>
</file>

<file path=customXml/itemProps2.xml><?xml version="1.0" encoding="utf-8"?>
<ds:datastoreItem xmlns:ds="http://schemas.openxmlformats.org/officeDocument/2006/customXml" ds:itemID="{AACFA869-60CE-40D6-A304-3D7CC7E13C13}">
  <ds:schemaRefs>
    <ds:schemaRef ds:uri="http://purl.org/dc/elements/1.1/"/>
    <ds:schemaRef ds:uri="http://schemas.microsoft.com/office/infopath/2007/PartnerControls"/>
    <ds:schemaRef ds:uri="http://purl.org/dc/terms/"/>
    <ds:schemaRef ds:uri="http://schemas.openxmlformats.org/package/2006/metadata/core-properties"/>
    <ds:schemaRef ds:uri="http://schemas.microsoft.com/office/2006/documentManagement/types"/>
    <ds:schemaRef ds:uri="22171aab-d911-466e-ad67-bf8a68927320"/>
    <ds:schemaRef ds:uri="f62a52bf-34c4-4048-b09c-58a25362e64f"/>
    <ds:schemaRef ds:uri="10580ea0-1ad5-482f-b20c-614d71681fd6"/>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33D6652D-CF85-4EB6-AD67-15B7298A48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782</Words>
  <Application>Microsoft Macintosh PowerPoint</Application>
  <PresentationFormat>Aangepast</PresentationFormat>
  <Paragraphs>75</Paragraphs>
  <Slides>16</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16</vt:i4>
      </vt:variant>
    </vt:vector>
  </HeadingPairs>
  <TitlesOfParts>
    <vt:vector size="22"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3 - De Pride Walk in Hongarije</dc:title>
  <cp:lastModifiedBy>Martijn Huijben</cp:lastModifiedBy>
  <cp:revision>2</cp:revision>
  <dcterms:created xsi:type="dcterms:W3CDTF">2006-08-16T00:00:00Z</dcterms:created>
  <dcterms:modified xsi:type="dcterms:W3CDTF">2026-09-01T12:12:38Z</dcterms:modified>
  <dc:identifier>DAHRUS4KAvw</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