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8288000" cy="10287000"/>
  <p:notesSz cx="6858000" cy="9144000"/>
  <p:embeddedFontLst>
    <p:embeddedFont>
      <p:font typeface="Cabinet Grotesk"/>
      <p:regular r:id="rId21"/>
    </p:embeddedFont>
    <p:embeddedFont>
      <p:font typeface="Cabinet Grotesk Bold" pitchFamily="2" charset="77"/>
      <p:regular r:id="rId22"/>
      <p:bold r:id="rId23"/>
    </p:embeddedFont>
    <p:embeddedFont>
      <p:font typeface="Cabinet Grotesk Heavy"/>
      <p:regular r:id="rId24"/>
      <p:bold r:id="rId25"/>
    </p:embeddedFont>
    <p:embeddedFont>
      <p:font typeface="Cabinet Grotesk Medium"/>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youtu.be/99r6iGcuaBs?si=u59c1qEBGs29baiS"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99r6iGcuaBs"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4393454"/>
            <a:ext cx="16230600" cy="1500091"/>
          </a:xfrm>
          <a:prstGeom prst="rect">
            <a:avLst/>
          </a:prstGeom>
        </p:spPr>
        <p:txBody>
          <a:bodyPr lIns="0" tIns="0" rIns="0" bIns="0" rtlCol="0" anchor="t">
            <a:spAutoFit/>
          </a:bodyPr>
          <a:lstStyle/>
          <a:p>
            <a:pPr algn="ctr">
              <a:lnSpc>
                <a:spcPts val="6999"/>
              </a:lnSpc>
            </a:pPr>
            <a:r>
              <a:rPr lang="en-US" sz="4999" b="1" dirty="0">
                <a:solidFill>
                  <a:srgbClr val="000000"/>
                </a:solidFill>
                <a:latin typeface="Cabinet Grotesk Heavy"/>
                <a:ea typeface="Cabinet Grotesk Heavy"/>
                <a:cs typeface="Cabinet Grotesk Heavy"/>
                <a:sym typeface="Cabinet Grotesk Heavy"/>
              </a:rPr>
              <a:t>Ben </a:t>
            </a:r>
            <a:r>
              <a:rPr lang="en-US" sz="4999" b="1" dirty="0" err="1">
                <a:solidFill>
                  <a:srgbClr val="000000"/>
                </a:solidFill>
                <a:latin typeface="Cabinet Grotesk Heavy"/>
                <a:ea typeface="Cabinet Grotesk Heavy"/>
                <a:cs typeface="Cabinet Grotesk Heavy"/>
                <a:sym typeface="Cabinet Grotesk Heavy"/>
              </a:rPr>
              <a:t>ik</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een</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bondgenoot</a:t>
            </a:r>
            <a:r>
              <a:rPr lang="en-US" sz="4999" b="1" dirty="0">
                <a:solidFill>
                  <a:srgbClr val="000000"/>
                </a:solidFill>
                <a:latin typeface="Cabinet Grotesk Heavy"/>
                <a:ea typeface="Cabinet Grotesk Heavy"/>
                <a:cs typeface="Cabinet Grotesk Heavy"/>
                <a:sym typeface="Cabinet Grotesk Heavy"/>
              </a:rPr>
              <a:t>?</a:t>
            </a:r>
          </a:p>
          <a:p>
            <a:pPr algn="ctr">
              <a:lnSpc>
                <a:spcPts val="4900"/>
              </a:lnSpc>
            </a:pPr>
            <a:r>
              <a:rPr lang="en-US" sz="3500" b="1" dirty="0" err="1">
                <a:solidFill>
                  <a:srgbClr val="000000"/>
                </a:solidFill>
                <a:latin typeface="Cabinet Grotesk Medium"/>
                <a:ea typeface="Cabinet Grotesk Medium"/>
                <a:cs typeface="Cabinet Grotesk Medium"/>
                <a:sym typeface="Cabinet Grotesk Medium"/>
              </a:rPr>
              <a:t>Lesduur</a:t>
            </a:r>
            <a:r>
              <a:rPr lang="en-US" sz="3500" b="1" dirty="0">
                <a:solidFill>
                  <a:srgbClr val="000000"/>
                </a:solidFill>
                <a:latin typeface="Cabinet Grotesk Medium"/>
                <a:ea typeface="Cabinet Grotesk Medium"/>
                <a:cs typeface="Cabinet Grotesk Medium"/>
                <a:sym typeface="Cabinet Grotesk Medium"/>
              </a:rPr>
              <a:t>: 50 </a:t>
            </a:r>
            <a:r>
              <a:rPr lang="en-US" sz="3500" b="1" dirty="0" err="1">
                <a:solidFill>
                  <a:srgbClr val="000000"/>
                </a:solidFill>
                <a:latin typeface="Cabinet Grotesk Medium"/>
                <a:ea typeface="Cabinet Grotesk Medium"/>
                <a:cs typeface="Cabinet Grotesk Medium"/>
                <a:sym typeface="Cabinet Grotesk Medium"/>
              </a:rPr>
              <a:t>minuten</a:t>
            </a:r>
            <a:endParaRPr lang="en-US" sz="3500" b="1" dirty="0">
              <a:solidFill>
                <a:srgbClr val="000000"/>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925762"/>
            <a:ext cx="16230600" cy="4340225"/>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Leerdoelen</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Drie kennisvragen: wat weet je al over rolmodellen, bondgenootschap en participatie?</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Videofragmenten</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Verdieping</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Twee opdrachten</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Evaluatie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Leerdoel</a:t>
            </a:r>
          </a:p>
        </p:txBody>
      </p:sp>
      <p:sp>
        <p:nvSpPr>
          <p:cNvPr id="3" name="TextBox 3"/>
          <p:cNvSpPr txBox="1"/>
          <p:nvPr/>
        </p:nvSpPr>
        <p:spPr>
          <a:xfrm>
            <a:off x="1028700" y="3898900"/>
            <a:ext cx="16230600" cy="1244600"/>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Aan het einde van deze les kun je aan de hand van een rolmodel uitleggen hoe je voor jezelf en anderen kunt opkomen als bondgenoot.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606675"/>
            <a:ext cx="16230600" cy="4968875"/>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1.</a:t>
            </a:r>
          </a:p>
          <a:p>
            <a:pPr algn="l">
              <a:lnSpc>
                <a:spcPts val="4900"/>
              </a:lnSpc>
            </a:pPr>
            <a:r>
              <a:rPr lang="en-US" sz="3500">
                <a:solidFill>
                  <a:srgbClr val="000000"/>
                </a:solidFill>
                <a:latin typeface="Cabinet Grotesk"/>
                <a:ea typeface="Cabinet Grotesk"/>
                <a:cs typeface="Cabinet Grotesk"/>
                <a:sym typeface="Cabinet Grotesk"/>
              </a:rPr>
              <a:t>Hoeveel personen van ouder dan vijftien jaar in Nederland zijn lhbti+?</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500.000 mensen. Dat is ongeveer evenveel als het aantal mensen dat in Den Haag woont.</a:t>
            </a:r>
          </a:p>
          <a:p>
            <a:pPr algn="l">
              <a:lnSpc>
                <a:spcPts val="4900"/>
              </a:lnSpc>
            </a:pPr>
            <a:r>
              <a:rPr lang="en-US" sz="3500">
                <a:solidFill>
                  <a:srgbClr val="000000"/>
                </a:solidFill>
                <a:latin typeface="Cabinet Grotesk"/>
                <a:ea typeface="Cabinet Grotesk"/>
                <a:cs typeface="Cabinet Grotesk"/>
                <a:sym typeface="Cabinet Grotesk"/>
              </a:rPr>
              <a:t>b. 2.7 miljoen mensen. Dat is ongeveer evenveel mensen als dat er jongeren tussen de 4 en 18 jaar oud zijn in Nederland.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2.</a:t>
            </a:r>
          </a:p>
          <a:p>
            <a:pPr algn="l">
              <a:lnSpc>
                <a:spcPts val="4900"/>
              </a:lnSpc>
            </a:pPr>
            <a:r>
              <a:rPr lang="en-US" sz="3500">
                <a:solidFill>
                  <a:srgbClr val="000000"/>
                </a:solidFill>
                <a:latin typeface="Cabinet Grotesk"/>
                <a:ea typeface="Cabinet Grotesk"/>
                <a:cs typeface="Cabinet Grotesk"/>
                <a:sym typeface="Cabinet Grotesk"/>
              </a:rPr>
              <a:t>Wat maakt iemand een bondgenoot van de lhbti+ gemeenschap?</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Je bent zelf niet lhbti+, maar je bent respectvol tegenover hen en zet je in voor gelijke rechten voor lhbti+.</a:t>
            </a:r>
          </a:p>
          <a:p>
            <a:pPr algn="l">
              <a:lnSpc>
                <a:spcPts val="4900"/>
              </a:lnSpc>
            </a:pPr>
            <a:r>
              <a:rPr lang="en-US" sz="3500">
                <a:solidFill>
                  <a:srgbClr val="000000"/>
                </a:solidFill>
                <a:latin typeface="Cabinet Grotesk"/>
                <a:ea typeface="Cabinet Grotesk"/>
                <a:cs typeface="Cabinet Grotesk"/>
                <a:sym typeface="Cabinet Grotesk"/>
              </a:rPr>
              <a:t>b. Je bent zelf lhbti+.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3.</a:t>
            </a:r>
          </a:p>
          <a:p>
            <a:pPr algn="l">
              <a:lnSpc>
                <a:spcPts val="4900"/>
              </a:lnSpc>
            </a:pPr>
            <a:r>
              <a:rPr lang="en-US" sz="3500">
                <a:solidFill>
                  <a:srgbClr val="000000"/>
                </a:solidFill>
                <a:latin typeface="Cabinet Grotesk"/>
                <a:ea typeface="Cabinet Grotesk"/>
                <a:cs typeface="Cabinet Grotesk"/>
                <a:sym typeface="Cabinet Grotesk"/>
              </a:rPr>
              <a:t>Wat maakt iemand een goede bondgenoot?</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Iemand die bewust stappen onderneemt om anderen te ondersteunen, discriminatie tegengaat en gelijkwaardigheid bevordert.</a:t>
            </a:r>
          </a:p>
          <a:p>
            <a:pPr algn="l">
              <a:lnSpc>
                <a:spcPts val="4900"/>
              </a:lnSpc>
            </a:pPr>
            <a:r>
              <a:rPr lang="en-US" sz="3500">
                <a:solidFill>
                  <a:srgbClr val="000000"/>
                </a:solidFill>
                <a:latin typeface="Cabinet Grotesk"/>
                <a:ea typeface="Cabinet Grotesk"/>
                <a:cs typeface="Cabinet Grotesk"/>
                <a:sym typeface="Cabinet Grotesk"/>
              </a:rPr>
              <a:t>b. Iemand die het opkomen voor een ander als een heldendaad beschouwt.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Videofragment</a:t>
            </a:r>
          </a:p>
        </p:txBody>
      </p:sp>
      <p:sp>
        <p:nvSpPr>
          <p:cNvPr id="3" name="TextBox 3"/>
          <p:cNvSpPr txBox="1"/>
          <p:nvPr/>
        </p:nvSpPr>
        <p:spPr>
          <a:xfrm>
            <a:off x="1028700" y="4154488"/>
            <a:ext cx="16230600" cy="1873250"/>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Bekijk het onderstaande videofragment (tot 2:20) voordat je start met de opdrachten:</a:t>
            </a:r>
            <a:r>
              <a:rPr lang="en-US" sz="3500">
                <a:solidFill>
                  <a:srgbClr val="000000"/>
                </a:solidFill>
                <a:latin typeface="Cabinet Grotesk"/>
                <a:ea typeface="Cabinet Grotesk"/>
                <a:cs typeface="Cabinet Grotesk"/>
                <a:sym typeface="Cabinet Grotesk"/>
              </a:rPr>
              <a:t> </a:t>
            </a:r>
          </a:p>
          <a:p>
            <a:pPr algn="ctr">
              <a:lnSpc>
                <a:spcPts val="4900"/>
              </a:lnSpc>
            </a:pPr>
            <a:r>
              <a:rPr lang="en-US" sz="3500">
                <a:solidFill>
                  <a:srgbClr val="000000"/>
                </a:solidFill>
                <a:latin typeface="Cabinet Grotesk"/>
                <a:ea typeface="Cabinet Grotesk"/>
                <a:cs typeface="Cabinet Grotesk"/>
                <a:sym typeface="Cabinet Grotesk"/>
                <a:hlinkClick r:id="rId2" tooltip="https://youtu.be/99r6iGcuaBs?si=u59c1qEBGs29baiS"/>
              </a:rPr>
              <a:t>Actuales BLACK LIVES MATTER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Verdieping - Rolmodellen als bondgenoot</a:t>
            </a:r>
          </a:p>
        </p:txBody>
      </p:sp>
      <p:sp>
        <p:nvSpPr>
          <p:cNvPr id="3" name="TextBox 3"/>
          <p:cNvSpPr txBox="1"/>
          <p:nvPr/>
        </p:nvSpPr>
        <p:spPr>
          <a:xfrm>
            <a:off x="1028700" y="2432050"/>
            <a:ext cx="16230600" cy="682625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Waarom zijn bondgenoten voor minderheidsgroepen zo belangrijk?</a:t>
            </a:r>
          </a:p>
          <a:p>
            <a:pPr algn="l">
              <a:lnSpc>
                <a:spcPts val="4900"/>
              </a:lnSpc>
            </a:pPr>
            <a:r>
              <a:rPr lang="en-US" sz="3500">
                <a:solidFill>
                  <a:srgbClr val="000000"/>
                </a:solidFill>
                <a:latin typeface="Cabinet Grotesk"/>
                <a:ea typeface="Cabinet Grotesk"/>
                <a:cs typeface="Cabinet Grotesk"/>
                <a:sym typeface="Cabinet Grotesk"/>
              </a:rPr>
              <a:t>Verandering werkt vaak pas écht op het moment dat meerdere groepen betrokken zijn.</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a:solidFill>
                  <a:srgbClr val="000000"/>
                </a:solidFill>
                <a:latin typeface="Cabinet Grotesk"/>
                <a:ea typeface="Cabinet Grotesk"/>
                <a:cs typeface="Cabinet Grotesk"/>
                <a:sym typeface="Cabinet Grotesk"/>
              </a:rPr>
              <a:t>Bondgenoten tonen medemenselijkheid, ze hebben het beste met anderen voor en zijn belangrijk het realiseren van gelijkwaardigheid en het doorbreken van patronen van uitsluiting.</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a:solidFill>
                  <a:srgbClr val="000000"/>
                </a:solidFill>
                <a:latin typeface="Cabinet Grotesk"/>
                <a:ea typeface="Cabinet Grotesk"/>
                <a:cs typeface="Cabinet Grotesk"/>
                <a:sym typeface="Cabinet Grotesk"/>
              </a:rPr>
              <a:t>Het gaat niet om heldendaden, maar om acties zoals iemand bijvallen bij een vervelende opmerking, ruimte maken voor andermans verhaal of laten merken dat iemand op jou kan rekenen.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Verdieping - Rolmodellen als bondgenoot</a:t>
            </a:r>
          </a:p>
        </p:txBody>
      </p:sp>
      <p:sp>
        <p:nvSpPr>
          <p:cNvPr id="3" name="TextBox 3"/>
          <p:cNvSpPr txBox="1"/>
          <p:nvPr/>
        </p:nvSpPr>
        <p:spPr>
          <a:xfrm>
            <a:off x="1028700" y="3093004"/>
            <a:ext cx="16230600" cy="311150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Voorbeelden van bekende bondgenoten zijn:</a:t>
            </a:r>
          </a:p>
          <a:p>
            <a:pPr marL="755651" lvl="1" indent="-377825" algn="l">
              <a:lnSpc>
                <a:spcPts val="4900"/>
              </a:lnSpc>
              <a:buFont typeface="Arial"/>
              <a:buChar char="•"/>
            </a:pPr>
            <a:r>
              <a:rPr lang="en-US" sz="3500">
                <a:solidFill>
                  <a:srgbClr val="000000"/>
                </a:solidFill>
                <a:latin typeface="Cabinet Grotesk"/>
                <a:ea typeface="Cabinet Grotesk"/>
                <a:cs typeface="Cabinet Grotesk"/>
                <a:sym typeface="Cabinet Grotesk"/>
              </a:rPr>
              <a:t>Femke Halsema</a:t>
            </a:r>
          </a:p>
          <a:p>
            <a:pPr marL="755651" lvl="1" indent="-377825" algn="l">
              <a:lnSpc>
                <a:spcPts val="4900"/>
              </a:lnSpc>
              <a:buFont typeface="Arial"/>
              <a:buChar char="•"/>
            </a:pPr>
            <a:r>
              <a:rPr lang="en-US" sz="3500">
                <a:solidFill>
                  <a:srgbClr val="000000"/>
                </a:solidFill>
                <a:latin typeface="Cabinet Grotesk"/>
                <a:ea typeface="Cabinet Grotesk"/>
                <a:cs typeface="Cabinet Grotesk"/>
                <a:sym typeface="Cabinet Grotesk"/>
              </a:rPr>
              <a:t>Annemarie Lekkerkerker en haar vader</a:t>
            </a:r>
          </a:p>
          <a:p>
            <a:pPr marL="755651" lvl="1" indent="-377825" algn="l">
              <a:lnSpc>
                <a:spcPts val="4900"/>
              </a:lnSpc>
              <a:buFont typeface="Arial"/>
              <a:buChar char="•"/>
            </a:pPr>
            <a:r>
              <a:rPr lang="en-US" sz="3500">
                <a:solidFill>
                  <a:srgbClr val="000000"/>
                </a:solidFill>
                <a:latin typeface="Cabinet Grotesk"/>
                <a:ea typeface="Cabinet Grotesk"/>
                <a:cs typeface="Cabinet Grotesk"/>
                <a:sym typeface="Cabinet Grotesk"/>
              </a:rPr>
              <a:t>Nick Renzo Garcia</a:t>
            </a:r>
          </a:p>
          <a:p>
            <a:pPr marL="755651" lvl="1" indent="-377825" algn="l">
              <a:lnSpc>
                <a:spcPts val="4900"/>
              </a:lnSpc>
              <a:buFont typeface="Arial"/>
              <a:buChar char="•"/>
            </a:pPr>
            <a:r>
              <a:rPr lang="en-US" sz="3500">
                <a:solidFill>
                  <a:srgbClr val="000000"/>
                </a:solidFill>
                <a:latin typeface="Cabinet Grotesk"/>
                <a:ea typeface="Cabinet Grotesk"/>
                <a:cs typeface="Cabinet Grotesk"/>
                <a:sym typeface="Cabinet Grotesk"/>
              </a:rPr>
              <a:t>Je eigen mentor, stagebegeleider of misschien wel je medestudent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Zelfreflectie</a:t>
            </a:r>
          </a:p>
        </p:txBody>
      </p:sp>
      <p:sp>
        <p:nvSpPr>
          <p:cNvPr id="3" name="TextBox 3"/>
          <p:cNvSpPr txBox="1"/>
          <p:nvPr/>
        </p:nvSpPr>
        <p:spPr>
          <a:xfrm>
            <a:off x="1028700" y="2389223"/>
            <a:ext cx="16230600" cy="6207125"/>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Bekijk het filmpje over </a:t>
            </a:r>
            <a:r>
              <a:rPr lang="en-US" sz="3500" b="1">
                <a:solidFill>
                  <a:srgbClr val="000000"/>
                </a:solidFill>
                <a:latin typeface="Cabinet Grotesk Medium"/>
                <a:ea typeface="Cabinet Grotesk Medium"/>
                <a:cs typeface="Cabinet Grotesk Medium"/>
                <a:sym typeface="Cabinet Grotesk Medium"/>
                <a:hlinkClick r:id="rId2" tooltip="https://www.youtube.com/watch?v=99r6iGcuaBs"/>
              </a:rPr>
              <a:t>Actuales BLACK LIVES MATTER</a:t>
            </a:r>
          </a:p>
          <a:p>
            <a:pPr algn="l">
              <a:lnSpc>
                <a:spcPts val="4900"/>
              </a:lnSpc>
            </a:pPr>
            <a:endParaRPr lang="en-US" sz="3500" b="1">
              <a:solidFill>
                <a:srgbClr val="000000"/>
              </a:solidFill>
              <a:latin typeface="Cabinet Grotesk Medium"/>
              <a:ea typeface="Cabinet Grotesk Medium"/>
              <a:cs typeface="Cabinet Grotesk Medium"/>
              <a:sym typeface="Cabinet Grotesk Medium"/>
              <a:hlinkClick r:id="rId2" tooltip="https://www.youtube.com/watch?v=99r6iGcuaBs"/>
            </a:endParaRPr>
          </a:p>
          <a:p>
            <a:pPr algn="l">
              <a:lnSpc>
                <a:spcPts val="4899"/>
              </a:lnSpc>
            </a:pPr>
            <a:r>
              <a:rPr lang="en-US" sz="3499">
                <a:solidFill>
                  <a:srgbClr val="000000"/>
                </a:solidFill>
                <a:latin typeface="Cabinet Grotesk"/>
                <a:ea typeface="Cabinet Grotesk"/>
                <a:cs typeface="Cabinet Grotesk"/>
                <a:sym typeface="Cabinet Grotesk"/>
              </a:rPr>
              <a:t>In het filmpje zie je mensen van verschillende leeftijden en met verschillende huidskleuren. Deze actievoerders kun je bondgenoten noemen.</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Ben jij óók een bondgenoot? Beantwoord de vragen op de volgende slide met behulp van de ’ja’, ‘nee’ en ‘huh’ (ik weet het niet) – kaartjes.</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Je kan deze opdracht ook samen met een klasgenoot doen. Stel dezelfde vragen en de ander legt bij elke vraag een kaartje neer hoe diegene jou ziet.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Zelfreflectie</a:t>
            </a:r>
          </a:p>
        </p:txBody>
      </p:sp>
      <p:sp>
        <p:nvSpPr>
          <p:cNvPr id="3" name="TextBox 3"/>
          <p:cNvSpPr txBox="1"/>
          <p:nvPr/>
        </p:nvSpPr>
        <p:spPr>
          <a:xfrm>
            <a:off x="1028700" y="1812925"/>
            <a:ext cx="16230600" cy="7445375"/>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1: Ga jij in gesprek?</a:t>
            </a:r>
          </a:p>
          <a:p>
            <a:pPr algn="l">
              <a:lnSpc>
                <a:spcPts val="4900"/>
              </a:lnSpc>
            </a:pPr>
            <a:r>
              <a:rPr lang="en-US" sz="3500">
                <a:solidFill>
                  <a:srgbClr val="000000"/>
                </a:solidFill>
                <a:latin typeface="Cabinet Grotesk"/>
                <a:ea typeface="Cabinet Grotesk"/>
                <a:cs typeface="Cabinet Grotesk"/>
                <a:sym typeface="Cabinet Grotesk"/>
              </a:rPr>
              <a:t>Jij gaat in gesprek met mensen. Je kijkt om je heen, naar je familie, je vriendenkring, en zelfsje buur. Stel ik open en oprechte vragen aan mijn klasgenoten? Toon ik altijd interesse in hun verhaal en uitdagingen en probeer ik te leren van de ander?</a:t>
            </a:r>
          </a:p>
          <a:p>
            <a:pPr algn="l">
              <a:lnSpc>
                <a:spcPts val="4900"/>
              </a:lnSpc>
            </a:pPr>
            <a:r>
              <a:rPr lang="en-US" sz="3500">
                <a:solidFill>
                  <a:srgbClr val="000000"/>
                </a:solidFill>
                <a:latin typeface="Cabinet Grotesk"/>
                <a:ea typeface="Cabinet Grotesk"/>
                <a:cs typeface="Cabinet Grotesk"/>
                <a:sym typeface="Cabinet Grotesk"/>
              </a:rPr>
              <a:t> </a:t>
            </a:r>
          </a:p>
          <a:p>
            <a:pPr algn="l">
              <a:lnSpc>
                <a:spcPts val="4900"/>
              </a:lnSpc>
            </a:pPr>
            <a:r>
              <a:rPr lang="en-US" sz="3500" b="1">
                <a:solidFill>
                  <a:srgbClr val="000000"/>
                </a:solidFill>
                <a:latin typeface="Cabinet Grotesk Medium"/>
                <a:ea typeface="Cabinet Grotesk Medium"/>
                <a:cs typeface="Cabinet Grotesk Medium"/>
                <a:sym typeface="Cabinet Grotesk Medium"/>
              </a:rPr>
              <a:t>Vraag 2: Zet jij je vooroordelen uit en aandacht aan? </a:t>
            </a:r>
          </a:p>
          <a:p>
            <a:pPr algn="l">
              <a:lnSpc>
                <a:spcPts val="4900"/>
              </a:lnSpc>
            </a:pPr>
            <a:r>
              <a:rPr lang="en-US" sz="3500">
                <a:solidFill>
                  <a:srgbClr val="000000"/>
                </a:solidFill>
                <a:latin typeface="Cabinet Grotesk"/>
                <a:ea typeface="Cabinet Grotesk"/>
                <a:cs typeface="Cabinet Grotesk"/>
                <a:sym typeface="Cabinet Grotesk"/>
              </a:rPr>
              <a:t>Je bent je bewust van de vooroordelen die je hebt en probeert er zo veel mogelijk afstand van te nemen.</a:t>
            </a:r>
          </a:p>
          <a:p>
            <a:pPr algn="l">
              <a:lnSpc>
                <a:spcPts val="4900"/>
              </a:lnSpc>
            </a:pPr>
            <a:r>
              <a:rPr lang="en-US" sz="3500">
                <a:solidFill>
                  <a:srgbClr val="000000"/>
                </a:solidFill>
                <a:latin typeface="Cabinet Grotesk"/>
                <a:ea typeface="Cabinet Grotesk"/>
                <a:cs typeface="Cabinet Grotesk"/>
                <a:sym typeface="Cabinet Grotesk"/>
              </a:rPr>
              <a:t> </a:t>
            </a:r>
          </a:p>
          <a:p>
            <a:pPr algn="l">
              <a:lnSpc>
                <a:spcPts val="4900"/>
              </a:lnSpc>
            </a:pPr>
            <a:r>
              <a:rPr lang="en-US" sz="3500" b="1">
                <a:solidFill>
                  <a:srgbClr val="000000"/>
                </a:solidFill>
                <a:latin typeface="Cabinet Grotesk Medium"/>
                <a:ea typeface="Cabinet Grotesk Medium"/>
                <a:cs typeface="Cabinet Grotesk Medium"/>
                <a:sym typeface="Cabinet Grotesk Medium"/>
              </a:rPr>
              <a:t>Vraag 3: Luister jij? </a:t>
            </a:r>
          </a:p>
          <a:p>
            <a:pPr algn="l">
              <a:lnSpc>
                <a:spcPts val="4900"/>
              </a:lnSpc>
            </a:pPr>
            <a:r>
              <a:rPr lang="en-US" sz="3500">
                <a:solidFill>
                  <a:srgbClr val="000000"/>
                </a:solidFill>
                <a:latin typeface="Cabinet Grotesk"/>
                <a:ea typeface="Cabinet Grotesk"/>
                <a:cs typeface="Cabinet Grotesk"/>
                <a:sym typeface="Cabinet Grotesk"/>
              </a:rPr>
              <a:t>Je luistert actief luisteren om meer begrip te krijgen voor elkaar. Je bent geïnteresseerd, laat de persoon met wie je praat diens verhaal doen, en stelt vragen.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Zelfreflectie</a:t>
            </a:r>
          </a:p>
        </p:txBody>
      </p:sp>
      <p:sp>
        <p:nvSpPr>
          <p:cNvPr id="3" name="TextBox 3"/>
          <p:cNvSpPr txBox="1"/>
          <p:nvPr/>
        </p:nvSpPr>
        <p:spPr>
          <a:xfrm>
            <a:off x="1028700" y="1938655"/>
            <a:ext cx="16230600" cy="7319645"/>
          </a:xfrm>
          <a:prstGeom prst="rect">
            <a:avLst/>
          </a:prstGeom>
        </p:spPr>
        <p:txBody>
          <a:bodyPr lIns="0" tIns="0" rIns="0" bIns="0" rtlCol="0" anchor="t">
            <a:spAutoFit/>
          </a:bodyPr>
          <a:lstStyle/>
          <a:p>
            <a:pPr algn="l">
              <a:lnSpc>
                <a:spcPts val="4480"/>
              </a:lnSpc>
            </a:pPr>
            <a:r>
              <a:rPr lang="en-US" sz="3200" b="1">
                <a:solidFill>
                  <a:srgbClr val="000000"/>
                </a:solidFill>
                <a:latin typeface="Cabinet Grotesk Medium"/>
                <a:ea typeface="Cabinet Grotesk Medium"/>
                <a:cs typeface="Cabinet Grotesk Medium"/>
                <a:sym typeface="Cabinet Grotesk Medium"/>
              </a:rPr>
              <a:t>Vraag 4: Verdiep jij je in anderen?</a:t>
            </a:r>
          </a:p>
          <a:p>
            <a:pPr algn="l">
              <a:lnSpc>
                <a:spcPts val="4480"/>
              </a:lnSpc>
            </a:pPr>
            <a:r>
              <a:rPr lang="en-US" sz="3200">
                <a:solidFill>
                  <a:srgbClr val="000000"/>
                </a:solidFill>
                <a:latin typeface="Cabinet Grotesk"/>
                <a:ea typeface="Cabinet Grotesk"/>
                <a:cs typeface="Cabinet Grotesk"/>
                <a:sym typeface="Cabinet Grotesk"/>
              </a:rPr>
              <a:t>Je belangrijkste doel van praten met mensen is leren over hun ervaringen, over verschillende identiteiten, en wat jij kan doen om de mensen om je heen te steunen.  </a:t>
            </a:r>
          </a:p>
          <a:p>
            <a:pPr algn="l">
              <a:lnSpc>
                <a:spcPts val="4480"/>
              </a:lnSpc>
            </a:pPr>
            <a:r>
              <a:rPr lang="en-US" sz="3200" b="1">
                <a:solidFill>
                  <a:srgbClr val="000000"/>
                </a:solidFill>
                <a:latin typeface="Cabinet Grotesk Bold"/>
                <a:ea typeface="Cabinet Grotesk Bold"/>
                <a:cs typeface="Cabinet Grotesk Bold"/>
                <a:sym typeface="Cabinet Grotesk Bold"/>
              </a:rPr>
              <a:t> </a:t>
            </a:r>
          </a:p>
          <a:p>
            <a:pPr algn="l">
              <a:lnSpc>
                <a:spcPts val="4480"/>
              </a:lnSpc>
            </a:pPr>
            <a:r>
              <a:rPr lang="en-US" sz="3200" b="1">
                <a:solidFill>
                  <a:srgbClr val="000000"/>
                </a:solidFill>
                <a:latin typeface="Cabinet Grotesk Medium"/>
                <a:ea typeface="Cabinet Grotesk Medium"/>
                <a:cs typeface="Cabinet Grotesk Medium"/>
                <a:sym typeface="Cabinet Grotesk Medium"/>
              </a:rPr>
              <a:t>Vraag 5: Durf jij fouten te maken en sta je open voor verbetering?</a:t>
            </a:r>
          </a:p>
          <a:p>
            <a:pPr algn="l">
              <a:lnSpc>
                <a:spcPts val="4480"/>
              </a:lnSpc>
            </a:pPr>
            <a:r>
              <a:rPr lang="en-US" sz="3200">
                <a:solidFill>
                  <a:srgbClr val="000000"/>
                </a:solidFill>
                <a:latin typeface="Cabinet Grotesk"/>
                <a:ea typeface="Cabinet Grotesk"/>
                <a:cs typeface="Cabinet Grotesk"/>
                <a:sym typeface="Cabinet Grotesk"/>
              </a:rPr>
              <a:t>Leven is leren. Het is dan ook normaal dat je fouten maakt. Ook mensen die hun hele leven al bondgenoot zijn of onderdeel zijn van de community gebruiken nog wel eens een verkeerd voornaamwoord. Dat kan gebeuren, en het belangrijkste is dat je fouten durft te maken en openstaat voor feedback en verbetering.</a:t>
            </a:r>
          </a:p>
          <a:p>
            <a:pPr algn="l">
              <a:lnSpc>
                <a:spcPts val="4480"/>
              </a:lnSpc>
            </a:pPr>
            <a:r>
              <a:rPr lang="en-US" sz="3200" b="1">
                <a:solidFill>
                  <a:srgbClr val="000000"/>
                </a:solidFill>
                <a:latin typeface="Cabinet Grotesk Bold"/>
                <a:ea typeface="Cabinet Grotesk Bold"/>
                <a:cs typeface="Cabinet Grotesk Bold"/>
                <a:sym typeface="Cabinet Grotesk Bold"/>
              </a:rPr>
              <a:t> </a:t>
            </a:r>
          </a:p>
          <a:p>
            <a:pPr algn="l">
              <a:lnSpc>
                <a:spcPts val="4480"/>
              </a:lnSpc>
            </a:pPr>
            <a:r>
              <a:rPr lang="en-US" sz="3200" b="1">
                <a:solidFill>
                  <a:srgbClr val="000000"/>
                </a:solidFill>
                <a:latin typeface="Cabinet Grotesk Medium"/>
                <a:ea typeface="Cabinet Grotesk Medium"/>
                <a:cs typeface="Cabinet Grotesk Medium"/>
                <a:sym typeface="Cabinet Grotesk Medium"/>
              </a:rPr>
              <a:t>Vraag 6: Geef jij het goede voorbeeld?</a:t>
            </a:r>
          </a:p>
          <a:p>
            <a:pPr algn="l">
              <a:lnSpc>
                <a:spcPts val="4480"/>
              </a:lnSpc>
            </a:pPr>
            <a:r>
              <a:rPr lang="en-US" sz="3200">
                <a:solidFill>
                  <a:srgbClr val="000000"/>
                </a:solidFill>
                <a:latin typeface="Cabinet Grotesk"/>
                <a:ea typeface="Cabinet Grotesk"/>
                <a:cs typeface="Cabinet Grotesk"/>
                <a:sym typeface="Cabinet Grotesk"/>
              </a:rPr>
              <a:t>Het kan zijn dat er in je omgeving weinig aandacht wordt besteed aan lhbti+ onderwerpen, aan racisme, seksisme of discriminatie. Jij maakt deze onderwerpen bespreekbaar in je omgeving.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Zelfreflectie</a:t>
            </a:r>
          </a:p>
        </p:txBody>
      </p:sp>
      <p:sp>
        <p:nvSpPr>
          <p:cNvPr id="3" name="TextBox 3"/>
          <p:cNvSpPr txBox="1"/>
          <p:nvPr/>
        </p:nvSpPr>
        <p:spPr>
          <a:xfrm>
            <a:off x="1028700" y="2627889"/>
            <a:ext cx="16230600" cy="558800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7: Bouw jij mee aan een veilige omgeving?</a:t>
            </a:r>
          </a:p>
          <a:p>
            <a:pPr algn="l">
              <a:lnSpc>
                <a:spcPts val="4900"/>
              </a:lnSpc>
            </a:pPr>
            <a:r>
              <a:rPr lang="en-US" sz="3500">
                <a:solidFill>
                  <a:srgbClr val="000000"/>
                </a:solidFill>
                <a:latin typeface="Cabinet Grotesk"/>
                <a:ea typeface="Cabinet Grotesk"/>
                <a:cs typeface="Cabinet Grotesk"/>
                <a:sym typeface="Cabinet Grotesk"/>
              </a:rPr>
              <a:t>Je spreekt je actief uit, en je spreekt mensen aan op foute grappen waardoor je een signaal afgeeft dat mensen bij jou wel veilig zichzelf kunnen zijn.</a:t>
            </a:r>
          </a:p>
          <a:p>
            <a:pPr algn="l">
              <a:lnSpc>
                <a:spcPts val="4900"/>
              </a:lnSpc>
            </a:pPr>
            <a:r>
              <a:rPr lang="en-US" sz="3500" b="1">
                <a:solidFill>
                  <a:srgbClr val="000000"/>
                </a:solidFill>
                <a:latin typeface="Cabinet Grotesk Bold"/>
                <a:ea typeface="Cabinet Grotesk Bold"/>
                <a:cs typeface="Cabinet Grotesk Bold"/>
                <a:sym typeface="Cabinet Grotesk Bold"/>
              </a:rPr>
              <a:t> </a:t>
            </a:r>
          </a:p>
          <a:p>
            <a:pPr algn="l">
              <a:lnSpc>
                <a:spcPts val="4900"/>
              </a:lnSpc>
            </a:pPr>
            <a:r>
              <a:rPr lang="en-US" sz="3500" b="1">
                <a:solidFill>
                  <a:srgbClr val="000000"/>
                </a:solidFill>
                <a:latin typeface="Cabinet Grotesk Medium"/>
                <a:ea typeface="Cabinet Grotesk Medium"/>
                <a:cs typeface="Cabinet Grotesk Medium"/>
                <a:sym typeface="Cabinet Grotesk Medium"/>
              </a:rPr>
              <a:t>Vraag 8: Spreek jij je uit?</a:t>
            </a:r>
          </a:p>
          <a:p>
            <a:pPr algn="l">
              <a:lnSpc>
                <a:spcPts val="4900"/>
              </a:lnSpc>
            </a:pPr>
            <a:r>
              <a:rPr lang="en-US" sz="3500">
                <a:solidFill>
                  <a:srgbClr val="000000"/>
                </a:solidFill>
                <a:latin typeface="Cabinet Grotesk"/>
                <a:ea typeface="Cabinet Grotesk"/>
                <a:cs typeface="Cabinet Grotesk"/>
                <a:sym typeface="Cabinet Grotesk"/>
              </a:rPr>
              <a:t>Je kijkt niet weg, maar laat jezelf zien als bondgenoot voor het slachtoffer.</a:t>
            </a:r>
          </a:p>
          <a:p>
            <a:pPr algn="l">
              <a:lnSpc>
                <a:spcPts val="4900"/>
              </a:lnSpc>
            </a:pPr>
            <a:r>
              <a:rPr lang="en-US" sz="3500" b="1">
                <a:solidFill>
                  <a:srgbClr val="000000"/>
                </a:solidFill>
                <a:latin typeface="Cabinet Grotesk Bold"/>
                <a:ea typeface="Cabinet Grotesk Bold"/>
                <a:cs typeface="Cabinet Grotesk Bold"/>
                <a:sym typeface="Cabinet Grotesk Bold"/>
              </a:rPr>
              <a:t> </a:t>
            </a:r>
          </a:p>
          <a:p>
            <a:pPr algn="l">
              <a:lnSpc>
                <a:spcPts val="4900"/>
              </a:lnSpc>
            </a:pPr>
            <a:r>
              <a:rPr lang="en-US" sz="3500" b="1">
                <a:solidFill>
                  <a:srgbClr val="000000"/>
                </a:solidFill>
                <a:latin typeface="Cabinet Grotesk Medium"/>
                <a:ea typeface="Cabinet Grotesk Medium"/>
                <a:cs typeface="Cabinet Grotesk Medium"/>
                <a:sym typeface="Cabinet Grotesk Medium"/>
              </a:rPr>
              <a:t>Vraag 9: Blijf je trouw?</a:t>
            </a:r>
          </a:p>
          <a:p>
            <a:pPr algn="l">
              <a:lnSpc>
                <a:spcPts val="4900"/>
              </a:lnSpc>
            </a:pPr>
            <a:r>
              <a:rPr lang="en-US" sz="3500">
                <a:solidFill>
                  <a:srgbClr val="000000"/>
                </a:solidFill>
                <a:latin typeface="Cabinet Grotesk"/>
                <a:ea typeface="Cabinet Grotesk"/>
                <a:cs typeface="Cabinet Grotesk"/>
                <a:sym typeface="Cabinet Grotesk"/>
              </a:rPr>
              <a:t>Je blijf trouw aan je support en doet dit niet alleen wanneer het jou uitkomt.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2 – Word als klas een betere bondgenoot!</a:t>
            </a:r>
          </a:p>
        </p:txBody>
      </p:sp>
      <p:sp>
        <p:nvSpPr>
          <p:cNvPr id="3" name="TextBox 3"/>
          <p:cNvSpPr txBox="1"/>
          <p:nvPr/>
        </p:nvSpPr>
        <p:spPr>
          <a:xfrm>
            <a:off x="1028700" y="3854450"/>
            <a:ext cx="16230600" cy="2482850"/>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Bedenk met de hele klas ideeën hoe men zich als betere bondgenoot kan laten tonen.</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Welke afspraken kunnen worden gemaakt om discriminatie, racisme, seksisme tegen te gaan en hoe kan de klas hun stem hierover meer in de school laten horen?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Evaluatie</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Wat heb je geleerd in deze les?</a:t>
            </a:r>
          </a:p>
        </p:txBody>
      </p:sp>
      <p:sp>
        <p:nvSpPr>
          <p:cNvPr id="4" name="TextBox 4"/>
          <p:cNvSpPr txBox="1"/>
          <p:nvPr/>
        </p:nvSpPr>
        <p:spPr>
          <a:xfrm>
            <a:off x="1028700" y="8632825"/>
            <a:ext cx="16230600" cy="625475"/>
          </a:xfrm>
          <a:prstGeom prst="rect">
            <a:avLst/>
          </a:prstGeom>
        </p:spPr>
        <p:txBody>
          <a:bodyPr lIns="0" tIns="0" rIns="0" bIns="0" rtlCol="0" anchor="t">
            <a:spAutoFit/>
          </a:bodyPr>
          <a:lstStyle/>
          <a:p>
            <a:pPr algn="ctr">
              <a:lnSpc>
                <a:spcPts val="4899"/>
              </a:lnSpc>
            </a:pPr>
            <a:r>
              <a:rPr lang="en-US" sz="3499">
                <a:solidFill>
                  <a:srgbClr val="000000"/>
                </a:solidFill>
                <a:latin typeface="Cabinet Grotesk"/>
                <a:ea typeface="Cabinet Grotesk"/>
                <a:cs typeface="Cabinet Grotesk"/>
                <a:sym typeface="Cabinet Grotesk"/>
              </a:rPr>
              <a:t>Deze lesbrief is ontwikkeld in samenwerking met JOBmbo.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Woordenlijst</a:t>
            </a:r>
          </a:p>
        </p:txBody>
      </p:sp>
      <p:sp>
        <p:nvSpPr>
          <p:cNvPr id="3" name="TextBox 3"/>
          <p:cNvSpPr txBox="1"/>
          <p:nvPr/>
        </p:nvSpPr>
        <p:spPr>
          <a:xfrm>
            <a:off x="788811" y="2247994"/>
            <a:ext cx="8115300" cy="7010306"/>
          </a:xfrm>
          <a:prstGeom prst="rect">
            <a:avLst/>
          </a:prstGeom>
        </p:spPr>
        <p:txBody>
          <a:bodyPr lIns="0" tIns="0" rIns="0" bIns="0" rtlCol="0" anchor="t">
            <a:spAutoFit/>
          </a:bodyPr>
          <a:lstStyle/>
          <a:p>
            <a:pPr algn="l">
              <a:lnSpc>
                <a:spcPts val="3680"/>
              </a:lnSpc>
            </a:pPr>
            <a:r>
              <a:rPr lang="en-US" sz="2628" b="1">
                <a:solidFill>
                  <a:srgbClr val="000000"/>
                </a:solidFill>
                <a:latin typeface="Cabinet Grotesk Bold"/>
                <a:ea typeface="Cabinet Grotesk Bold"/>
                <a:cs typeface="Cabinet Grotesk Bold"/>
                <a:sym typeface="Cabinet Grotesk Bold"/>
              </a:rPr>
              <a:t>participatie</a:t>
            </a:r>
            <a:r>
              <a:rPr lang="en-US" sz="2628">
                <a:solidFill>
                  <a:srgbClr val="000000"/>
                </a:solidFill>
                <a:latin typeface="Cabinet Grotesk"/>
                <a:ea typeface="Cabinet Grotesk"/>
                <a:cs typeface="Cabinet Grotesk"/>
                <a:sym typeface="Cabinet Grotesk"/>
              </a:rPr>
              <a:t> = meedoen </a:t>
            </a:r>
          </a:p>
          <a:p>
            <a:pPr algn="l">
              <a:lnSpc>
                <a:spcPts val="3680"/>
              </a:lnSpc>
            </a:pPr>
            <a:r>
              <a:rPr lang="en-US" sz="2628" b="1">
                <a:solidFill>
                  <a:srgbClr val="000000"/>
                </a:solidFill>
                <a:latin typeface="Cabinet Grotesk Bold"/>
                <a:ea typeface="Cabinet Grotesk Bold"/>
                <a:cs typeface="Cabinet Grotesk Bold"/>
                <a:sym typeface="Cabinet Grotesk Bold"/>
              </a:rPr>
              <a:t>ongeacht</a:t>
            </a:r>
            <a:r>
              <a:rPr lang="en-US" sz="2628">
                <a:solidFill>
                  <a:srgbClr val="000000"/>
                </a:solidFill>
                <a:latin typeface="Cabinet Grotesk"/>
                <a:ea typeface="Cabinet Grotesk"/>
                <a:cs typeface="Cabinet Grotesk"/>
                <a:sym typeface="Cabinet Grotesk"/>
              </a:rPr>
              <a:t> = zonder rekening te houden met </a:t>
            </a:r>
          </a:p>
          <a:p>
            <a:pPr algn="l">
              <a:lnSpc>
                <a:spcPts val="3680"/>
              </a:lnSpc>
            </a:pPr>
            <a:r>
              <a:rPr lang="en-US" sz="2628" b="1">
                <a:solidFill>
                  <a:srgbClr val="000000"/>
                </a:solidFill>
                <a:latin typeface="Cabinet Grotesk Bold"/>
                <a:ea typeface="Cabinet Grotesk Bold"/>
                <a:cs typeface="Cabinet Grotesk Bold"/>
                <a:sym typeface="Cabinet Grotesk Bold"/>
              </a:rPr>
              <a:t>identificeert</a:t>
            </a:r>
            <a:r>
              <a:rPr lang="en-US" sz="2628">
                <a:solidFill>
                  <a:srgbClr val="000000"/>
                </a:solidFill>
                <a:latin typeface="Cabinet Grotesk"/>
                <a:ea typeface="Cabinet Grotesk"/>
                <a:cs typeface="Cabinet Grotesk"/>
                <a:sym typeface="Cabinet Grotesk"/>
              </a:rPr>
              <a:t> = wie of wat iemand is </a:t>
            </a:r>
          </a:p>
          <a:p>
            <a:pPr algn="l">
              <a:lnSpc>
                <a:spcPts val="3680"/>
              </a:lnSpc>
            </a:pPr>
            <a:r>
              <a:rPr lang="en-US" sz="2628" b="1">
                <a:solidFill>
                  <a:srgbClr val="000000"/>
                </a:solidFill>
                <a:latin typeface="Cabinet Grotesk Bold"/>
                <a:ea typeface="Cabinet Grotesk Bold"/>
                <a:cs typeface="Cabinet Grotesk Bold"/>
                <a:sym typeface="Cabinet Grotesk Bold"/>
              </a:rPr>
              <a:t>infographic</a:t>
            </a:r>
            <a:r>
              <a:rPr lang="en-US" sz="2628">
                <a:solidFill>
                  <a:srgbClr val="000000"/>
                </a:solidFill>
                <a:latin typeface="Cabinet Grotesk"/>
                <a:ea typeface="Cabinet Grotesk"/>
                <a:cs typeface="Cabinet Grotesk"/>
                <a:sym typeface="Cabinet Grotesk"/>
              </a:rPr>
              <a:t> = informatie laten zien in één oogopslag </a:t>
            </a:r>
          </a:p>
          <a:p>
            <a:pPr algn="l">
              <a:lnSpc>
                <a:spcPts val="3680"/>
              </a:lnSpc>
            </a:pPr>
            <a:r>
              <a:rPr lang="en-US" sz="2628" b="1">
                <a:solidFill>
                  <a:srgbClr val="000000"/>
                </a:solidFill>
                <a:latin typeface="Cabinet Grotesk Bold"/>
                <a:ea typeface="Cabinet Grotesk Bold"/>
                <a:cs typeface="Cabinet Grotesk Bold"/>
                <a:sym typeface="Cabinet Grotesk Bold"/>
              </a:rPr>
              <a:t>lhbti+ gemeenschap</a:t>
            </a:r>
            <a:r>
              <a:rPr lang="en-US" sz="2628">
                <a:solidFill>
                  <a:srgbClr val="000000"/>
                </a:solidFill>
                <a:latin typeface="Cabinet Grotesk"/>
                <a:ea typeface="Cabinet Grotesk"/>
                <a:cs typeface="Cabinet Grotesk"/>
                <a:sym typeface="Cabinet Grotesk"/>
              </a:rPr>
              <a:t> = Lesbisch, Homoseksueel, Biseksueel, Transgender en Intersekse. De '+' staat voor andere minderheden.</a:t>
            </a:r>
          </a:p>
          <a:p>
            <a:pPr algn="l">
              <a:lnSpc>
                <a:spcPts val="3680"/>
              </a:lnSpc>
            </a:pPr>
            <a:r>
              <a:rPr lang="en-US" sz="2628" b="1">
                <a:solidFill>
                  <a:srgbClr val="000000"/>
                </a:solidFill>
                <a:latin typeface="Cabinet Grotesk Bold"/>
                <a:ea typeface="Cabinet Grotesk Bold"/>
                <a:cs typeface="Cabinet Grotesk Bold"/>
                <a:sym typeface="Cabinet Grotesk Bold"/>
              </a:rPr>
              <a:t>videofragmenten</a:t>
            </a:r>
            <a:r>
              <a:rPr lang="en-US" sz="2628">
                <a:solidFill>
                  <a:srgbClr val="000000"/>
                </a:solidFill>
                <a:latin typeface="Cabinet Grotesk"/>
                <a:ea typeface="Cabinet Grotesk"/>
                <a:cs typeface="Cabinet Grotesk"/>
                <a:sym typeface="Cabinet Grotesk"/>
              </a:rPr>
              <a:t> = een kort gedeelte uit een langere film</a:t>
            </a:r>
          </a:p>
          <a:p>
            <a:pPr algn="l">
              <a:lnSpc>
                <a:spcPts val="3680"/>
              </a:lnSpc>
            </a:pPr>
            <a:r>
              <a:rPr lang="en-US" sz="2628" b="1">
                <a:solidFill>
                  <a:srgbClr val="000000"/>
                </a:solidFill>
                <a:latin typeface="Cabinet Grotesk Bold"/>
                <a:ea typeface="Cabinet Grotesk Bold"/>
                <a:cs typeface="Cabinet Grotesk Bold"/>
                <a:sym typeface="Cabinet Grotesk Bold"/>
              </a:rPr>
              <a:t>medemenselijkheid</a:t>
            </a:r>
            <a:r>
              <a:rPr lang="en-US" sz="2628">
                <a:solidFill>
                  <a:srgbClr val="000000"/>
                </a:solidFill>
                <a:latin typeface="Cabinet Grotesk"/>
                <a:ea typeface="Cabinet Grotesk"/>
                <a:cs typeface="Cabinet Grotesk"/>
                <a:sym typeface="Cabinet Grotesk"/>
              </a:rPr>
              <a:t> = het beste met anderen voorhebben</a:t>
            </a:r>
          </a:p>
          <a:p>
            <a:pPr algn="l">
              <a:lnSpc>
                <a:spcPts val="3680"/>
              </a:lnSpc>
            </a:pPr>
            <a:r>
              <a:rPr lang="en-US" sz="2628" b="1">
                <a:solidFill>
                  <a:srgbClr val="000000"/>
                </a:solidFill>
                <a:latin typeface="Cabinet Grotesk Bold"/>
                <a:ea typeface="Cabinet Grotesk Bold"/>
                <a:cs typeface="Cabinet Grotesk Bold"/>
                <a:sym typeface="Cabinet Grotesk Bold"/>
              </a:rPr>
              <a:t>gelijkwaardigheid</a:t>
            </a:r>
            <a:r>
              <a:rPr lang="en-US" sz="2628">
                <a:solidFill>
                  <a:srgbClr val="000000"/>
                </a:solidFill>
                <a:latin typeface="Cabinet Grotesk"/>
                <a:ea typeface="Cabinet Grotesk"/>
                <a:cs typeface="Cabinet Grotesk"/>
                <a:sym typeface="Cabinet Grotesk"/>
              </a:rPr>
              <a:t> = iedereen is evenveel waard </a:t>
            </a:r>
          </a:p>
          <a:p>
            <a:pPr algn="l">
              <a:lnSpc>
                <a:spcPts val="3680"/>
              </a:lnSpc>
            </a:pPr>
            <a:r>
              <a:rPr lang="en-US" sz="2628" b="1">
                <a:solidFill>
                  <a:srgbClr val="000000"/>
                </a:solidFill>
                <a:latin typeface="Cabinet Grotesk Bold"/>
                <a:ea typeface="Cabinet Grotesk Bold"/>
                <a:cs typeface="Cabinet Grotesk Bold"/>
                <a:sym typeface="Cabinet Grotesk Bold"/>
              </a:rPr>
              <a:t>ogenschijnlijk</a:t>
            </a:r>
            <a:r>
              <a:rPr lang="en-US" sz="2628">
                <a:solidFill>
                  <a:srgbClr val="000000"/>
                </a:solidFill>
                <a:latin typeface="Cabinet Grotesk"/>
                <a:ea typeface="Cabinet Grotesk"/>
                <a:cs typeface="Cabinet Grotesk"/>
                <a:sym typeface="Cabinet Grotesk"/>
              </a:rPr>
              <a:t> = op het eerste gezicht, het duidt aan dat iets een bepaalde eerste indruk wekt, maar dat de werkelijkheid bij beter onderzoek anders kan zijn </a:t>
            </a:r>
          </a:p>
          <a:p>
            <a:pPr algn="l">
              <a:lnSpc>
                <a:spcPts val="3680"/>
              </a:lnSpc>
            </a:pPr>
            <a:r>
              <a:rPr lang="en-US" sz="2628" b="1">
                <a:solidFill>
                  <a:srgbClr val="000000"/>
                </a:solidFill>
                <a:latin typeface="Cabinet Grotesk Bold"/>
                <a:ea typeface="Cabinet Grotesk Bold"/>
                <a:cs typeface="Cabinet Grotesk Bold"/>
                <a:sym typeface="Cabinet Grotesk Bold"/>
              </a:rPr>
              <a:t>in woord en daad</a:t>
            </a:r>
            <a:r>
              <a:rPr lang="en-US" sz="2628">
                <a:solidFill>
                  <a:srgbClr val="000000"/>
                </a:solidFill>
                <a:latin typeface="Cabinet Grotesk"/>
                <a:ea typeface="Cabinet Grotesk"/>
                <a:cs typeface="Cabinet Grotesk"/>
                <a:sym typeface="Cabinet Grotesk"/>
              </a:rPr>
              <a:t> = iets wordt niet alleen gezegd (woorden), maar ook echt wordt uitgevoerd (daden).</a:t>
            </a:r>
          </a:p>
        </p:txBody>
      </p:sp>
      <p:sp>
        <p:nvSpPr>
          <p:cNvPr id="4" name="TextBox 4"/>
          <p:cNvSpPr txBox="1"/>
          <p:nvPr/>
        </p:nvSpPr>
        <p:spPr>
          <a:xfrm>
            <a:off x="9383889" y="2481357"/>
            <a:ext cx="8115300" cy="6543581"/>
          </a:xfrm>
          <a:prstGeom prst="rect">
            <a:avLst/>
          </a:prstGeom>
        </p:spPr>
        <p:txBody>
          <a:bodyPr lIns="0" tIns="0" rIns="0" bIns="0" rtlCol="0" anchor="t">
            <a:spAutoFit/>
          </a:bodyPr>
          <a:lstStyle/>
          <a:p>
            <a:pPr algn="l">
              <a:lnSpc>
                <a:spcPts val="3680"/>
              </a:lnSpc>
            </a:pPr>
            <a:r>
              <a:rPr lang="en-US" sz="2628" b="1">
                <a:solidFill>
                  <a:srgbClr val="000000"/>
                </a:solidFill>
                <a:latin typeface="Cabinet Grotesk Bold"/>
                <a:ea typeface="Cabinet Grotesk Bold"/>
                <a:cs typeface="Cabinet Grotesk Bold"/>
                <a:sym typeface="Cabinet Grotesk Bold"/>
              </a:rPr>
              <a:t>Pride March</a:t>
            </a:r>
            <a:r>
              <a:rPr lang="en-US" sz="2628">
                <a:solidFill>
                  <a:srgbClr val="000000"/>
                </a:solidFill>
                <a:latin typeface="Cabinet Grotesk"/>
                <a:ea typeface="Cabinet Grotesk"/>
                <a:cs typeface="Cabinet Grotesk"/>
                <a:sym typeface="Cabinet Grotesk"/>
              </a:rPr>
              <a:t> = optocht voor  goedkeuring en gelijkheid van de lhbti+-gemeenschap, </a:t>
            </a:r>
          </a:p>
          <a:p>
            <a:pPr algn="l">
              <a:lnSpc>
                <a:spcPts val="3680"/>
              </a:lnSpc>
            </a:pPr>
            <a:r>
              <a:rPr lang="en-US" sz="2628" b="1">
                <a:solidFill>
                  <a:srgbClr val="000000"/>
                </a:solidFill>
                <a:latin typeface="Cabinet Grotesk Bold"/>
                <a:ea typeface="Cabinet Grotesk Bold"/>
                <a:cs typeface="Cabinet Grotesk Bold"/>
                <a:sym typeface="Cabinet Grotesk Bold"/>
              </a:rPr>
              <a:t>feminisme</a:t>
            </a:r>
            <a:r>
              <a:rPr lang="en-US" sz="2628">
                <a:solidFill>
                  <a:srgbClr val="000000"/>
                </a:solidFill>
                <a:latin typeface="Cabinet Grotesk"/>
                <a:ea typeface="Cabinet Grotesk"/>
                <a:cs typeface="Cabinet Grotesk"/>
                <a:sym typeface="Cabinet Grotesk"/>
              </a:rPr>
              <a:t> = beweging die streeft naar gelijke rechten, kansen en behandeling voor mannen en vrouwen. </a:t>
            </a:r>
          </a:p>
          <a:p>
            <a:pPr algn="l">
              <a:lnSpc>
                <a:spcPts val="3680"/>
              </a:lnSpc>
            </a:pPr>
            <a:r>
              <a:rPr lang="en-US" sz="2628" b="1">
                <a:solidFill>
                  <a:srgbClr val="000000"/>
                </a:solidFill>
                <a:latin typeface="Cabinet Grotesk Bold"/>
                <a:ea typeface="Cabinet Grotesk Bold"/>
                <a:cs typeface="Cabinet Grotesk Bold"/>
                <a:sym typeface="Cabinet Grotesk Bold"/>
              </a:rPr>
              <a:t>seksistische</a:t>
            </a:r>
            <a:r>
              <a:rPr lang="en-US" sz="2628">
                <a:solidFill>
                  <a:srgbClr val="000000"/>
                </a:solidFill>
                <a:latin typeface="Cabinet Grotesk"/>
                <a:ea typeface="Cabinet Grotesk"/>
                <a:cs typeface="Cabinet Grotesk"/>
                <a:sym typeface="Cabinet Grotesk"/>
              </a:rPr>
              <a:t> = iets of iemand discrimineert op basis van geslacht (sekse) of gender </a:t>
            </a:r>
          </a:p>
          <a:p>
            <a:pPr algn="l">
              <a:lnSpc>
                <a:spcPts val="3680"/>
              </a:lnSpc>
            </a:pPr>
            <a:r>
              <a:rPr lang="en-US" sz="2628" b="1">
                <a:solidFill>
                  <a:srgbClr val="000000"/>
                </a:solidFill>
                <a:latin typeface="Cabinet Grotesk Bold"/>
                <a:ea typeface="Cabinet Grotesk Bold"/>
                <a:cs typeface="Cabinet Grotesk Bold"/>
                <a:sym typeface="Cabinet Grotesk Bold"/>
              </a:rPr>
              <a:t>identificeert</a:t>
            </a:r>
            <a:r>
              <a:rPr lang="en-US" sz="2628">
                <a:solidFill>
                  <a:srgbClr val="000000"/>
                </a:solidFill>
                <a:latin typeface="Cabinet Grotesk"/>
                <a:ea typeface="Cabinet Grotesk"/>
                <a:cs typeface="Cabinet Grotesk"/>
                <a:sym typeface="Cabinet Grotesk"/>
              </a:rPr>
              <a:t> = bepalen wie of wat iemand is  </a:t>
            </a:r>
          </a:p>
          <a:p>
            <a:pPr algn="l">
              <a:lnSpc>
                <a:spcPts val="3680"/>
              </a:lnSpc>
            </a:pPr>
            <a:r>
              <a:rPr lang="en-US" sz="2628" b="1">
                <a:solidFill>
                  <a:srgbClr val="000000"/>
                </a:solidFill>
                <a:latin typeface="Cabinet Grotesk Bold"/>
                <a:ea typeface="Cabinet Grotesk Bold"/>
                <a:cs typeface="Cabinet Grotesk Bold"/>
                <a:sym typeface="Cabinet Grotesk Bold"/>
              </a:rPr>
              <a:t>benadrukt</a:t>
            </a:r>
            <a:r>
              <a:rPr lang="en-US" sz="2628">
                <a:solidFill>
                  <a:srgbClr val="000000"/>
                </a:solidFill>
                <a:latin typeface="Cabinet Grotesk"/>
                <a:ea typeface="Cabinet Grotesk"/>
                <a:cs typeface="Cabinet Grotesk"/>
                <a:sym typeface="Cabinet Grotesk"/>
              </a:rPr>
              <a:t> = extra aandacht vestigen op iets </a:t>
            </a:r>
          </a:p>
          <a:p>
            <a:pPr algn="l">
              <a:lnSpc>
                <a:spcPts val="3680"/>
              </a:lnSpc>
            </a:pPr>
            <a:r>
              <a:rPr lang="en-US" sz="2628" b="1">
                <a:solidFill>
                  <a:srgbClr val="000000"/>
                </a:solidFill>
                <a:latin typeface="Cabinet Grotesk Bold"/>
                <a:ea typeface="Cabinet Grotesk Bold"/>
                <a:cs typeface="Cabinet Grotesk Bold"/>
                <a:sym typeface="Cabinet Grotesk Bold"/>
              </a:rPr>
              <a:t>stagediscriminatie</a:t>
            </a:r>
            <a:r>
              <a:rPr lang="en-US" sz="2628">
                <a:solidFill>
                  <a:srgbClr val="000000"/>
                </a:solidFill>
                <a:latin typeface="Cabinet Grotesk"/>
                <a:ea typeface="Cabinet Grotesk"/>
                <a:cs typeface="Cabinet Grotesk"/>
                <a:sym typeface="Cabinet Grotesk"/>
              </a:rPr>
              <a:t> = het ongelijk behandelen of het achterstellen van mensen op basis van persoonlijke kenmerken die er niet toe doen tijdens een verplichte of vrijwillige werkperiode gedurende een opleiding </a:t>
            </a:r>
          </a:p>
          <a:p>
            <a:pPr algn="l">
              <a:lnSpc>
                <a:spcPts val="3680"/>
              </a:lnSpc>
            </a:pPr>
            <a:r>
              <a:rPr lang="en-US" sz="2628" b="1">
                <a:solidFill>
                  <a:srgbClr val="000000"/>
                </a:solidFill>
                <a:latin typeface="Cabinet Grotesk Bold"/>
                <a:ea typeface="Cabinet Grotesk Bold"/>
                <a:cs typeface="Cabinet Grotesk Bold"/>
                <a:sym typeface="Cabinet Grotesk Bold"/>
              </a:rPr>
              <a:t>afstand van te nemen</a:t>
            </a:r>
            <a:r>
              <a:rPr lang="en-US" sz="2628">
                <a:solidFill>
                  <a:srgbClr val="000000"/>
                </a:solidFill>
                <a:latin typeface="Cabinet Grotesk"/>
                <a:ea typeface="Cabinet Grotesk"/>
                <a:cs typeface="Cabinet Grotesk"/>
                <a:sym typeface="Cabinet Grotesk"/>
              </a:rPr>
              <a:t> = niet meer meedoen </a:t>
            </a:r>
          </a:p>
          <a:p>
            <a:pPr algn="l">
              <a:lnSpc>
                <a:spcPts val="3680"/>
              </a:lnSpc>
            </a:pPr>
            <a:r>
              <a:rPr lang="en-US" sz="2628" b="1">
                <a:solidFill>
                  <a:srgbClr val="000000"/>
                </a:solidFill>
                <a:latin typeface="Cabinet Grotesk Bold"/>
                <a:ea typeface="Cabinet Grotesk Bold"/>
                <a:cs typeface="Cabinet Grotesk Bold"/>
                <a:sym typeface="Cabinet Grotesk Bold"/>
              </a:rPr>
              <a:t>community</a:t>
            </a:r>
            <a:r>
              <a:rPr lang="en-US" sz="2628">
                <a:solidFill>
                  <a:srgbClr val="000000"/>
                </a:solidFill>
                <a:latin typeface="Cabinet Grotesk"/>
                <a:ea typeface="Cabinet Grotesk"/>
                <a:cs typeface="Cabinet Grotesk"/>
                <a:sym typeface="Cabinet Grotesk"/>
              </a:rPr>
              <a:t> = een groep mensen met dezelfde belangen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5374AC-D877-4FA4-B393-11B1C18A721B}">
  <ds:schemaRefs>
    <ds:schemaRef ds:uri="http://schemas.microsoft.com/office/2006/metadata/properties"/>
    <ds:schemaRef ds:uri="http://schemas.microsoft.com/office/infopath/2007/PartnerControls"/>
    <ds:schemaRef ds:uri="f62a52bf-34c4-4048-b09c-58a25362e64f"/>
    <ds:schemaRef ds:uri="10580ea0-1ad5-482f-b20c-614d71681fd6"/>
  </ds:schemaRefs>
</ds:datastoreItem>
</file>

<file path=customXml/itemProps2.xml><?xml version="1.0" encoding="utf-8"?>
<ds:datastoreItem xmlns:ds="http://schemas.openxmlformats.org/officeDocument/2006/customXml" ds:itemID="{D95980A1-0A3D-4346-B589-F262EB6B0F24}">
  <ds:schemaRefs>
    <ds:schemaRef ds:uri="http://schemas.microsoft.com/sharepoint/v3/contenttype/forms"/>
  </ds:schemaRefs>
</ds:datastoreItem>
</file>

<file path=customXml/itemProps3.xml><?xml version="1.0" encoding="utf-8"?>
<ds:datastoreItem xmlns:ds="http://schemas.openxmlformats.org/officeDocument/2006/customXml" ds:itemID="{D2030A2F-F92A-4C7F-B211-3856C3CD71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1169</Words>
  <Application>Microsoft Macintosh PowerPoint</Application>
  <PresentationFormat>Aangepast</PresentationFormat>
  <Paragraphs>109</Paragraphs>
  <Slides>16</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16</vt:i4>
      </vt:variant>
    </vt:vector>
  </HeadingPairs>
  <TitlesOfParts>
    <vt:vector size="23" baseType="lpstr">
      <vt:lpstr>Cabinet Grotesk Medium</vt:lpstr>
      <vt:lpstr>Calibri</vt:lpstr>
      <vt:lpstr>Cabinet Grotesk Bold</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Blanco Powerpoint 4 - Ben ik een bondgenoot?</dc:title>
  <cp:lastModifiedBy>Martijn Huijben</cp:lastModifiedBy>
  <cp:revision>2</cp:revision>
  <dcterms:created xsi:type="dcterms:W3CDTF">2006-08-16T00:00:00Z</dcterms:created>
  <dcterms:modified xsi:type="dcterms:W3CDTF">2026-09-01T12:13:27Z</dcterms:modified>
  <dc:identifier>DAHLUcUNPBQ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ies>
</file>