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Lst>
  <p:sldSz cx="18288000" cy="10287000"/>
  <p:notesSz cx="6858000" cy="9144000"/>
  <p:embeddedFontLst>
    <p:embeddedFont>
      <p:font typeface="Cabinet Grotesk"/>
      <p:regular r:id="rId15"/>
    </p:embeddedFont>
    <p:embeddedFont>
      <p:font typeface="Cabinet Grotesk Heavy"/>
      <p:regular r:id="rId16"/>
      <p:bold r:id="rId17"/>
    </p:embeddedFont>
    <p:embeddedFont>
      <p:font typeface="Cabinet Grotesk Medium"/>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nporadio1.nl/nieuws/binnenland/74fd4ea0-906e-4e21-a2cb-20a6e5e64c49/15-jaar-paarse-vrijdag-ik-had-niet-verwacht-dat-het-zo-groot-zou-zijn"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6999"/>
              </a:lnSpc>
            </a:pPr>
            <a:r>
              <a:rPr lang="en-US" sz="4999" b="1" dirty="0" err="1">
                <a:solidFill>
                  <a:srgbClr val="FFFFFF"/>
                </a:solidFill>
                <a:latin typeface="Cabinet Grotesk Heavy"/>
                <a:ea typeface="Cabinet Grotesk Heavy"/>
                <a:cs typeface="Cabinet Grotesk Heavy"/>
                <a:sym typeface="Cabinet Grotesk Heavy"/>
              </a:rPr>
              <a:t>Paarse</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Vrijdag</a:t>
            </a:r>
            <a:r>
              <a:rPr lang="en-US" sz="4999" b="1" dirty="0">
                <a:solidFill>
                  <a:srgbClr val="FFFFFF"/>
                </a:solidFill>
                <a:latin typeface="Cabinet Grotesk Heavy"/>
                <a:ea typeface="Cabinet Grotesk Heavy"/>
                <a:cs typeface="Cabinet Grotesk Heavy"/>
                <a:sym typeface="Cabinet Grotesk Heavy"/>
              </a:rPr>
              <a:t> 101</a:t>
            </a:r>
          </a:p>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Lesduur</a:t>
            </a:r>
            <a:r>
              <a:rPr lang="en-US" sz="3500" b="1" dirty="0">
                <a:solidFill>
                  <a:srgbClr val="FFFFFF"/>
                </a:solidFill>
                <a:latin typeface="Cabinet Grotesk Medium"/>
                <a:ea typeface="Cabinet Grotesk Medium"/>
                <a:cs typeface="Cabinet Grotesk Medium"/>
                <a:sym typeface="Cabinet Grotesk Medium"/>
              </a:rPr>
              <a:t>: 50 </a:t>
            </a:r>
            <a:r>
              <a:rPr lang="en-US" sz="3500" b="1" dirty="0" err="1">
                <a:solidFill>
                  <a:srgbClr val="FFFFFF"/>
                </a:solidFill>
                <a:latin typeface="Cabinet Grotesk Medium"/>
                <a:ea typeface="Cabinet Grotesk Medium"/>
                <a:cs typeface="Cabinet Grotesk Medium"/>
                <a:sym typeface="Cabinet Grotesk Medium"/>
              </a:rPr>
              <a:t>minuten</a:t>
            </a:r>
            <a:endParaRPr lang="en-US" sz="3500" b="1" dirty="0">
              <a:solidFill>
                <a:srgbClr val="FFFFFF"/>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3145389"/>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Wat weet je al over Paarse Vrijdag?</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Achtergrondinfo</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Opdrachten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Evaluatie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Leerlingen/studenten/docenten weten aan het einde van de les wat Paarse Vrijdag precies is en waarom dit een belangrijke dag 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606675"/>
            <a:ext cx="16230600" cy="4968875"/>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1.</a:t>
            </a:r>
          </a:p>
          <a:p>
            <a:pPr algn="l">
              <a:lnSpc>
                <a:spcPts val="4900"/>
              </a:lnSpc>
            </a:pPr>
            <a:r>
              <a:rPr lang="en-US" sz="3500">
                <a:solidFill>
                  <a:srgbClr val="FFFFFF"/>
                </a:solidFill>
                <a:latin typeface="Cabinet Grotesk"/>
                <a:ea typeface="Cabinet Grotesk"/>
                <a:cs typeface="Cabinet Grotesk"/>
                <a:sym typeface="Cabinet Grotesk"/>
              </a:rPr>
              <a:t>Hoeveel procent van de mensen van 15 jaar en ouder in Nederland is lhbti+?</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In Nederland is ongeveer 18% van de bevolking van 15 jaar en ouder lhbti+. Dit komt neer op ongeveer 2,7 miljoen mensen.</a:t>
            </a:r>
          </a:p>
          <a:p>
            <a:pPr algn="l">
              <a:lnSpc>
                <a:spcPts val="4900"/>
              </a:lnSpc>
            </a:pPr>
            <a:r>
              <a:rPr lang="en-US" sz="3500">
                <a:solidFill>
                  <a:srgbClr val="FFFFFF"/>
                </a:solidFill>
                <a:latin typeface="Cabinet Grotesk"/>
                <a:ea typeface="Cabinet Grotesk"/>
                <a:cs typeface="Cabinet Grotesk"/>
                <a:sym typeface="Cabinet Grotesk"/>
              </a:rPr>
              <a:t>b. In Nederland is ongeveer 9% van de bevolking van 15 jaar en ouder lhbtiqa+. Dit komt neer op ongeveer 1,35 miljoen mensen.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2297113"/>
            <a:ext cx="16230600" cy="558800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2.</a:t>
            </a:r>
          </a:p>
          <a:p>
            <a:pPr algn="l">
              <a:lnSpc>
                <a:spcPts val="4900"/>
              </a:lnSpc>
            </a:pPr>
            <a:r>
              <a:rPr lang="en-US" sz="3500">
                <a:solidFill>
                  <a:srgbClr val="FFFFFF"/>
                </a:solidFill>
                <a:latin typeface="Cabinet Grotesk"/>
                <a:ea typeface="Cabinet Grotesk"/>
                <a:cs typeface="Cabinet Grotesk"/>
                <a:sym typeface="Cabinet Grotesk"/>
              </a:rPr>
              <a:t>Waar gaat de film Pride over?</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De film volgt het waargebeurde verhaal van Harvey Milk. Hij was de eerste openlijk homoseksuele politicus in Californië die werd verkozen tot een publiek ambt, namelijk als lid van de gemeenteraad van San Francisco.</a:t>
            </a:r>
          </a:p>
          <a:p>
            <a:pPr algn="l">
              <a:lnSpc>
                <a:spcPts val="4900"/>
              </a:lnSpc>
            </a:pPr>
            <a:r>
              <a:rPr lang="en-US" sz="3500">
                <a:solidFill>
                  <a:srgbClr val="FFFFFF"/>
                </a:solidFill>
                <a:latin typeface="Cabinet Grotesk"/>
                <a:ea typeface="Cabinet Grotesk"/>
                <a:cs typeface="Cabinet Grotesk"/>
                <a:sym typeface="Cabinet Grotesk"/>
              </a:rPr>
              <a:t>b. De film gaat over de mijnwerkersstakingen in het Verenigd Koninkrijk, waar lhbti+ personen mijnwerkers steunden.</a:t>
            </a:r>
          </a:p>
        </p:txBody>
      </p:sp>
      <p:sp>
        <p:nvSpPr>
          <p:cNvPr id="3" name="TextBox 3"/>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2207274"/>
            <a:ext cx="16230600" cy="6207125"/>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3.</a:t>
            </a:r>
          </a:p>
          <a:p>
            <a:pPr algn="l">
              <a:lnSpc>
                <a:spcPts val="4900"/>
              </a:lnSpc>
            </a:pPr>
            <a:r>
              <a:rPr lang="en-US" sz="3500">
                <a:solidFill>
                  <a:srgbClr val="FFFFFF"/>
                </a:solidFill>
                <a:latin typeface="Cabinet Grotesk"/>
                <a:ea typeface="Cabinet Grotesk"/>
                <a:cs typeface="Cabinet Grotesk"/>
                <a:sym typeface="Cabinet Grotesk"/>
              </a:rPr>
              <a:t>Hoe is Paarse Vrijdag ontstaan? </a:t>
            </a:r>
          </a:p>
          <a:p>
            <a:pPr algn="l">
              <a:lnSpc>
                <a:spcPts val="4900"/>
              </a:lnSpc>
            </a:pPr>
            <a:r>
              <a:rPr lang="en-US" sz="3500">
                <a:solidFill>
                  <a:srgbClr val="FFFFFF"/>
                </a:solidFill>
                <a:latin typeface="Cabinet Grotesk"/>
                <a:ea typeface="Cabinet Grotesk"/>
                <a:cs typeface="Cabinet Grotesk"/>
                <a:sym typeface="Cabinet Grotesk"/>
              </a:rPr>
              <a:t> </a:t>
            </a: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Paarse Vrijdag is in 2010 bedacht vanuit de Nationale Ombudsman, die onafhankelijk bemiddelt tussen burger en overheid.</a:t>
            </a:r>
          </a:p>
          <a:p>
            <a:pPr algn="l">
              <a:lnSpc>
                <a:spcPts val="4900"/>
              </a:lnSpc>
            </a:pPr>
            <a:r>
              <a:rPr lang="en-US" sz="3500">
                <a:solidFill>
                  <a:srgbClr val="FFFFFF"/>
                </a:solidFill>
                <a:latin typeface="Cabinet Grotesk"/>
                <a:ea typeface="Cabinet Grotesk"/>
                <a:cs typeface="Cabinet Grotesk"/>
                <a:sym typeface="Cabinet Grotesk"/>
              </a:rPr>
              <a:t>b. Paarse Vrijdag ontstond in 2010 op initiatief van scholier Nazmul Zaman. Geïnspireerd door de Amerikaanse en Canadese ‘Spirit Day’, wilde hij in Nederland een dag creëren waarop scholieren en studenten paars dragen om solidariteit te tonen met lhbti+-medescholieren en medestudenten.</a:t>
            </a:r>
          </a:p>
        </p:txBody>
      </p:sp>
      <p:sp>
        <p:nvSpPr>
          <p:cNvPr id="3" name="TextBox 3"/>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 Achtergrondinfo</a:t>
            </a:r>
          </a:p>
        </p:txBody>
      </p:sp>
      <p:sp>
        <p:nvSpPr>
          <p:cNvPr id="3" name="TextBox 3"/>
          <p:cNvSpPr txBox="1"/>
          <p:nvPr/>
        </p:nvSpPr>
        <p:spPr>
          <a:xfrm>
            <a:off x="1028700" y="2295525"/>
            <a:ext cx="16419911" cy="6207125"/>
          </a:xfrm>
          <a:prstGeom prst="rect">
            <a:avLst/>
          </a:prstGeom>
        </p:spPr>
        <p:txBody>
          <a:bodyPr lIns="0" tIns="0" rIns="0" bIns="0" rtlCol="0" anchor="t">
            <a:spAutoFit/>
          </a:bodyPr>
          <a:lstStyle/>
          <a:p>
            <a:pPr algn="l">
              <a:lnSpc>
                <a:spcPts val="4900"/>
              </a:lnSpc>
            </a:pPr>
            <a:r>
              <a:rPr lang="en-US" sz="3500">
                <a:solidFill>
                  <a:srgbClr val="FFFFFF"/>
                </a:solidFill>
                <a:latin typeface="Cabinet Grotesk"/>
                <a:ea typeface="Cabinet Grotesk"/>
                <a:cs typeface="Cabinet Grotesk"/>
                <a:sym typeface="Cabinet Grotesk"/>
              </a:rPr>
              <a:t>Paarse Vrijdag bestaat dit jaar zestien jaar. Het is een dag waarop leerlingen op allerlei scholen paars dragen om solidair te zijn met de lhbti+-gemeenschap en meer zichtbaarheid te creëren voor deze groep. </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a:solidFill>
                  <a:srgbClr val="FFFFFF"/>
                </a:solidFill>
                <a:latin typeface="Cabinet Grotesk"/>
                <a:ea typeface="Cabinet Grotesk"/>
                <a:cs typeface="Cabinet Grotesk"/>
                <a:sym typeface="Cabinet Grotesk"/>
              </a:rPr>
              <a:t>Nazmul Zaman bedacht de eerste editie in 2010 op zijn eigen school in Leeuwarden. Vijftien jaar later is het een landelijk fenomeen.</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In het NOS Radio 1 Journaal vertelt hij over het ontstaan en belang van de dag:</a:t>
            </a:r>
          </a:p>
          <a:p>
            <a:pPr algn="l">
              <a:lnSpc>
                <a:spcPts val="4900"/>
              </a:lnSpc>
            </a:pPr>
            <a:r>
              <a:rPr lang="en-US" sz="3500">
                <a:solidFill>
                  <a:srgbClr val="FFFFFF"/>
                </a:solidFill>
                <a:latin typeface="Cabinet Grotesk"/>
                <a:ea typeface="Cabinet Grotesk"/>
                <a:cs typeface="Cabinet Grotesk"/>
                <a:sym typeface="Cabinet Grotesk"/>
                <a:hlinkClick r:id="rId2" tooltip="https://www.nporadio1.nl/nieuws/binnenland/74fd4ea0-906e-4e21-a2cb-20a6e5e64c49/15-jaar-paarse-vrijdag-ik-had-niet-verwacht-dat-het-zo-groot-zou-zijn"/>
              </a:rPr>
              <a:t>https://www.nporadio1.nl/nieuws/binnenland/74fd4ea0-906e-4e21-a2cb-20a6e5e64c49/15-jaar-paarse-vrijdag-ik-had-niet-verwacht-dat-het-zo-groot-zou-zijn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16 jaar Paarse Vrijdag</a:t>
            </a:r>
          </a:p>
        </p:txBody>
      </p:sp>
      <p:sp>
        <p:nvSpPr>
          <p:cNvPr id="3" name="TextBox 3"/>
          <p:cNvSpPr txBox="1"/>
          <p:nvPr/>
        </p:nvSpPr>
        <p:spPr>
          <a:xfrm>
            <a:off x="1028700" y="3544887"/>
            <a:ext cx="16230600" cy="310197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Wat kun je zeggen over de betrokkenheid van docenten en de directie toen Nazmul Paarse Vrijdag op zijn school startte?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Hoe ervaar jij de betrokkenheid van docenten en directie op jouw school?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Zijn er punten ter verbetering van de viering van Paarse Vrijdag op jouw school? En zo ja, wat zijn deze?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Freeform 2"/>
          <p:cNvSpPr/>
          <p:nvPr/>
        </p:nvSpPr>
        <p:spPr>
          <a:xfrm>
            <a:off x="2606721" y="4029000"/>
            <a:ext cx="6965139" cy="5020327"/>
          </a:xfrm>
          <a:custGeom>
            <a:avLst/>
            <a:gdLst/>
            <a:ahLst/>
            <a:cxnLst/>
            <a:rect l="l" t="t" r="r" b="b"/>
            <a:pathLst>
              <a:path w="6965139" h="5020327">
                <a:moveTo>
                  <a:pt x="0" y="0"/>
                </a:moveTo>
                <a:lnTo>
                  <a:pt x="6965139" y="0"/>
                </a:lnTo>
                <a:lnTo>
                  <a:pt x="6965139" y="5020327"/>
                </a:lnTo>
                <a:lnTo>
                  <a:pt x="0" y="5020327"/>
                </a:lnTo>
                <a:lnTo>
                  <a:pt x="0" y="0"/>
                </a:lnTo>
                <a:close/>
              </a:path>
            </a:pathLst>
          </a:custGeom>
          <a:blipFill>
            <a:blip r:embed="rId2"/>
            <a:stretch>
              <a:fillRect/>
            </a:stretch>
          </a:blipFill>
        </p:spPr>
        <p:txBody>
          <a:bodyPr/>
          <a:lstStyle/>
          <a:p>
            <a:endParaRPr lang="nl-NL"/>
          </a:p>
        </p:txBody>
      </p:sp>
      <p:sp>
        <p:nvSpPr>
          <p:cNvPr id="3" name="Freeform 3"/>
          <p:cNvSpPr/>
          <p:nvPr/>
        </p:nvSpPr>
        <p:spPr>
          <a:xfrm>
            <a:off x="11034823" y="3885653"/>
            <a:ext cx="3917896" cy="5372647"/>
          </a:xfrm>
          <a:custGeom>
            <a:avLst/>
            <a:gdLst/>
            <a:ahLst/>
            <a:cxnLst/>
            <a:rect l="l" t="t" r="r" b="b"/>
            <a:pathLst>
              <a:path w="3917896" h="5372647">
                <a:moveTo>
                  <a:pt x="0" y="0"/>
                </a:moveTo>
                <a:lnTo>
                  <a:pt x="3917896" y="0"/>
                </a:lnTo>
                <a:lnTo>
                  <a:pt x="3917896" y="5372647"/>
                </a:lnTo>
                <a:lnTo>
                  <a:pt x="0" y="5372647"/>
                </a:lnTo>
                <a:lnTo>
                  <a:pt x="0" y="0"/>
                </a:lnTo>
                <a:close/>
              </a:path>
            </a:pathLst>
          </a:custGeom>
          <a:blipFill>
            <a:blip r:embed="rId3"/>
            <a:stretch>
              <a:fillRect t="-1221"/>
            </a:stretch>
          </a:blipFill>
        </p:spPr>
        <p:txBody>
          <a:bodyPr/>
          <a:lstStyle/>
          <a:p>
            <a:endParaRPr lang="nl-NL"/>
          </a:p>
        </p:txBody>
      </p:sp>
      <p:sp>
        <p:nvSpPr>
          <p:cNvPr id="4" name="TextBox 4"/>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2 – Spel</a:t>
            </a:r>
          </a:p>
        </p:txBody>
      </p:sp>
      <p:sp>
        <p:nvSpPr>
          <p:cNvPr id="5" name="TextBox 5"/>
          <p:cNvSpPr txBox="1"/>
          <p:nvPr/>
        </p:nvSpPr>
        <p:spPr>
          <a:xfrm>
            <a:off x="1028700" y="2004053"/>
            <a:ext cx="16230600" cy="1244600"/>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Waarbij hoort elk kaartje? Bij genderidentiteit, seksuele en romantische oriëntatie, genderexpressie óf bij sekse / geslacht?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Evaluatie</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deze les?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A8CC67-0F75-49AA-87C3-761B6FAD90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B669136-3B41-4865-884E-872DD17F4400}">
  <ds:schemaRefs>
    <ds:schemaRef ds:uri="http://schemas.microsoft.com/office/2006/metadata/properties"/>
    <ds:schemaRef ds:uri="http://schemas.microsoft.com/office/infopath/2007/PartnerControls"/>
    <ds:schemaRef ds:uri="f62a52bf-34c4-4048-b09c-58a25362e64f"/>
    <ds:schemaRef ds:uri="10580ea0-1ad5-482f-b20c-614d71681fd6"/>
  </ds:schemaRefs>
</ds:datastoreItem>
</file>

<file path=customXml/itemProps3.xml><?xml version="1.0" encoding="utf-8"?>
<ds:datastoreItem xmlns:ds="http://schemas.openxmlformats.org/officeDocument/2006/customXml" ds:itemID="{5D7DCE7C-6055-4195-A80E-5D8564EF21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501</Words>
  <Application>Microsoft Macintosh PowerPoint</Application>
  <PresentationFormat>Aangepast</PresentationFormat>
  <Paragraphs>46</Paragraphs>
  <Slides>10</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10</vt:i4>
      </vt:variant>
    </vt:vector>
  </HeadingPairs>
  <TitlesOfParts>
    <vt:vector size="16"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7 - Paarse Vrijdag 101</dc:title>
  <cp:lastModifiedBy>Martijn Huijben</cp:lastModifiedBy>
  <cp:revision>2</cp:revision>
  <dcterms:created xsi:type="dcterms:W3CDTF">2006-08-16T00:00:00Z</dcterms:created>
  <dcterms:modified xsi:type="dcterms:W3CDTF">2026-09-01T12:14:57Z</dcterms:modified>
  <dc:identifier>DAHRVXfehX8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ies>
</file>