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6999"/>
              </a:lnSpc>
            </a:pPr>
            <a:r>
              <a:rPr lang="en-US" sz="4999" b="1" dirty="0" err="1">
                <a:solidFill>
                  <a:srgbClr val="FFFFFF"/>
                </a:solidFill>
                <a:latin typeface="Cabinet Grotesk Heavy"/>
                <a:ea typeface="Cabinet Grotesk Heavy"/>
                <a:cs typeface="Cabinet Grotesk Heavy"/>
                <a:sym typeface="Cabinet Grotesk Heavy"/>
              </a:rPr>
              <a:t>Gedicht</a:t>
            </a:r>
            <a:r>
              <a:rPr lang="en-US" sz="4999" b="1" dirty="0">
                <a:solidFill>
                  <a:srgbClr val="FFFFFF"/>
                </a:solidFill>
                <a:latin typeface="Cabinet Grotesk Heavy"/>
                <a:ea typeface="Cabinet Grotesk Heavy"/>
                <a:cs typeface="Cabinet Grotesk Heavy"/>
                <a:sym typeface="Cabinet Grotesk Heavy"/>
              </a:rPr>
              <a:t> TE ZIJN</a:t>
            </a:r>
          </a:p>
          <a:p>
            <a:pPr algn="ctr">
              <a:lnSpc>
                <a:spcPts val="4900"/>
              </a:lnSpc>
            </a:pPr>
            <a:r>
              <a:rPr lang="en-US" sz="3500" b="1" dirty="0" err="1">
                <a:solidFill>
                  <a:srgbClr val="FFFFFF"/>
                </a:solidFill>
                <a:latin typeface="Cabinet Grotesk Medium"/>
                <a:ea typeface="Cabinet Grotesk Medium"/>
                <a:cs typeface="Cabinet Grotesk Medium"/>
                <a:sym typeface="Cabinet Grotesk Medium"/>
              </a:rPr>
              <a:t>Lesduur</a:t>
            </a:r>
            <a:r>
              <a:rPr lang="en-US" sz="3500" b="1" dirty="0">
                <a:solidFill>
                  <a:srgbClr val="FFFFFF"/>
                </a:solidFill>
                <a:latin typeface="Cabinet Grotesk Medium"/>
                <a:ea typeface="Cabinet Grotesk Medium"/>
                <a:cs typeface="Cabinet Grotesk Medium"/>
                <a:sym typeface="Cabinet Grotesk Medium"/>
              </a:rPr>
              <a:t>: 50 </a:t>
            </a:r>
            <a:r>
              <a:rPr lang="en-US" sz="3500" b="1" dirty="0" err="1">
                <a:solidFill>
                  <a:srgbClr val="FFFFFF"/>
                </a:solidFill>
                <a:latin typeface="Cabinet Grotesk Medium"/>
                <a:ea typeface="Cabinet Grotesk Medium"/>
                <a:cs typeface="Cabinet Grotesk Medium"/>
                <a:sym typeface="Cabinet Grotesk Medium"/>
              </a:rPr>
              <a:t>minuten</a:t>
            </a:r>
            <a:endParaRPr lang="en-US" sz="3500" b="1" dirty="0">
              <a:solidFill>
                <a:srgbClr val="FFFFFF"/>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gaan we doen?</a:t>
            </a:r>
          </a:p>
        </p:txBody>
      </p:sp>
      <p:sp>
        <p:nvSpPr>
          <p:cNvPr id="3" name="TextBox 3"/>
          <p:cNvSpPr txBox="1"/>
          <p:nvPr/>
        </p:nvSpPr>
        <p:spPr>
          <a:xfrm>
            <a:off x="1028700" y="2824087"/>
            <a:ext cx="16230600" cy="3115853"/>
          </a:xfrm>
          <a:prstGeom prst="rect">
            <a:avLst/>
          </a:prstGeom>
        </p:spPr>
        <p:txBody>
          <a:bodyPr lIns="0" tIns="0" rIns="0" bIns="0" rtlCol="0" anchor="t">
            <a:spAutoFit/>
          </a:bodyPr>
          <a:lstStyle/>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Leerdoel</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Drie</a:t>
            </a:r>
            <a:r>
              <a:rPr lang="en-US" sz="3499" dirty="0">
                <a:solidFill>
                  <a:srgbClr val="FFFFFF"/>
                </a:solidFill>
                <a:latin typeface="Cabinet Grotesk"/>
                <a:ea typeface="Cabinet Grotesk"/>
                <a:cs typeface="Cabinet Grotesk"/>
                <a:sym typeface="Cabinet Grotesk"/>
              </a:rPr>
              <a:t> </a:t>
            </a:r>
            <a:r>
              <a:rPr lang="en-US" sz="3499" dirty="0" err="1">
                <a:solidFill>
                  <a:srgbClr val="FFFFFF"/>
                </a:solidFill>
                <a:latin typeface="Cabinet Grotesk"/>
                <a:ea typeface="Cabinet Grotesk"/>
                <a:cs typeface="Cabinet Grotesk"/>
                <a:sym typeface="Cabinet Grotesk"/>
              </a:rPr>
              <a:t>kennisvragen</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Gedicht</a:t>
            </a:r>
            <a:endParaRPr lang="en-US" sz="3499" dirty="0">
              <a:solidFill>
                <a:srgbClr val="FFFFFF"/>
              </a:solidFill>
              <a:latin typeface="Cabinet Grotesk"/>
              <a:ea typeface="Cabinet Grotesk"/>
              <a:cs typeface="Cabinet Grotesk"/>
              <a:sym typeface="Cabinet Grotesk"/>
            </a:endParaRPr>
          </a:p>
          <a:p>
            <a:pPr marL="755649" lvl="1" indent="-377824" algn="l">
              <a:lnSpc>
                <a:spcPts val="4899"/>
              </a:lnSpc>
              <a:buFont typeface="Arial"/>
              <a:buChar char="•"/>
            </a:pPr>
            <a:r>
              <a:rPr lang="en-US" sz="3499" dirty="0">
                <a:solidFill>
                  <a:srgbClr val="FFFFFF"/>
                </a:solidFill>
                <a:latin typeface="Cabinet Grotesk"/>
                <a:ea typeface="Cabinet Grotesk"/>
                <a:cs typeface="Cabinet Grotesk"/>
                <a:sym typeface="Cabinet Grotesk"/>
              </a:rPr>
              <a:t>Twee </a:t>
            </a:r>
            <a:r>
              <a:rPr lang="en-US" sz="3499">
                <a:solidFill>
                  <a:srgbClr val="FFFFFF"/>
                </a:solidFill>
                <a:latin typeface="Cabinet Grotesk"/>
                <a:ea typeface="Cabinet Grotesk"/>
                <a:cs typeface="Cabinet Grotesk"/>
                <a:sym typeface="Cabinet Grotesk"/>
              </a:rPr>
              <a:t>opdrachten</a:t>
            </a:r>
          </a:p>
          <a:p>
            <a:pPr marL="755649" lvl="1" indent="-377824" algn="l">
              <a:lnSpc>
                <a:spcPts val="4899"/>
              </a:lnSpc>
              <a:buFont typeface="Arial"/>
              <a:buChar char="•"/>
            </a:pPr>
            <a:r>
              <a:rPr lang="en-US" sz="3499" dirty="0" err="1">
                <a:solidFill>
                  <a:srgbClr val="FFFFFF"/>
                </a:solidFill>
                <a:latin typeface="Cabinet Grotesk"/>
                <a:ea typeface="Cabinet Grotesk"/>
                <a:cs typeface="Cabinet Grotesk"/>
                <a:sym typeface="Cabinet Grotesk"/>
              </a:rPr>
              <a:t>Evaluatie</a:t>
            </a:r>
            <a:endParaRPr lang="en-US" sz="3499" dirty="0">
              <a:solidFill>
                <a:srgbClr val="FFFFFF"/>
              </a:solidFill>
              <a:latin typeface="Cabinet Grotesk"/>
              <a:ea typeface="Cabinet Grotesk"/>
              <a:cs typeface="Cabinet Grotesk"/>
              <a:sym typeface="Cabinet Grotesk"/>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Leerdoel </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Jullie reflecteren op hoe jullie zelf en anderen zichzelf kunnen laten zijn met het gedicht “te zijn”.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1812925"/>
            <a:ext cx="16230600" cy="744537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1.</a:t>
            </a:r>
          </a:p>
          <a:p>
            <a:pPr algn="l">
              <a:lnSpc>
                <a:spcPts val="4900"/>
              </a:lnSpc>
            </a:pPr>
            <a:r>
              <a:rPr lang="en-US" sz="3500">
                <a:solidFill>
                  <a:srgbClr val="FFFFFF"/>
                </a:solidFill>
                <a:latin typeface="Cabinet Grotesk"/>
                <a:ea typeface="Cabinet Grotesk"/>
                <a:cs typeface="Cabinet Grotesk"/>
                <a:sym typeface="Cabinet Grotesk"/>
              </a:rPr>
              <a:t>Wie is Joke van Leeuwen, de auteur van ‘te zijn’?</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Joke van Leeuwen (Den Haag, 1952) is een veelzijdige Nederlandse auteur, dichter, illustrator en performer die in Antwerpen woont. Ze combineert schrijven, tekenen en optreden (voordracht, cabaret). Ze ontving prestigieuze prijzen zoals de Constantijn Huygens-prijs en de Theo Thijssenprijs.</a:t>
            </a:r>
          </a:p>
          <a:p>
            <a:pPr algn="l">
              <a:lnSpc>
                <a:spcPts val="4900"/>
              </a:lnSpc>
            </a:pPr>
            <a:r>
              <a:rPr lang="en-US" sz="3500">
                <a:solidFill>
                  <a:srgbClr val="FFFFFF"/>
                </a:solidFill>
                <a:latin typeface="Cabinet Grotesk"/>
                <a:ea typeface="Cabinet Grotesk"/>
                <a:cs typeface="Cabinet Grotesk"/>
                <a:sym typeface="Cabinet Grotesk"/>
              </a:rPr>
              <a:t>b. Joke van Leeuwen (Den Haag, 1952) schrijft uitsluitend gedichten voor kinderen en jongvolwassenen. Ze is geboren in Tilburg en woont in Maastricht, voor haar de mooiste stad van Nederland. Ze heeft maar liefst 13 keer een zilveren griffel gewonnen maar wist nog nooit de gouden griffel te bemachtigen.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2.</a:t>
            </a:r>
          </a:p>
          <a:p>
            <a:pPr algn="l">
              <a:lnSpc>
                <a:spcPts val="4900"/>
              </a:lnSpc>
            </a:pPr>
            <a:r>
              <a:rPr lang="en-US" sz="3500">
                <a:solidFill>
                  <a:srgbClr val="FFFFFF"/>
                </a:solidFill>
                <a:latin typeface="Cabinet Grotesk"/>
                <a:ea typeface="Cabinet Grotesk"/>
                <a:cs typeface="Cabinet Grotesk"/>
                <a:sym typeface="Cabinet Grotesk"/>
              </a:rPr>
              <a:t>Wat zijn voorbeelden van alliteratie, ook wel beginrijm genoemd?</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a. Kop koffie, TikTok, Coca-Cola. </a:t>
            </a:r>
          </a:p>
          <a:p>
            <a:pPr algn="l">
              <a:lnSpc>
                <a:spcPts val="4900"/>
              </a:lnSpc>
            </a:pPr>
            <a:r>
              <a:rPr lang="en-US" sz="3500">
                <a:solidFill>
                  <a:srgbClr val="FFFFFF"/>
                </a:solidFill>
                <a:latin typeface="Cabinet Grotesk"/>
                <a:ea typeface="Cabinet Grotesk"/>
                <a:cs typeface="Cabinet Grotesk"/>
                <a:sym typeface="Cabinet Grotesk"/>
              </a:rPr>
              <a:t>b. b. Laten en schapen, raam en staan, wil en stil.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Wat weet jij al over dit onderwerp?</a:t>
            </a:r>
          </a:p>
        </p:txBody>
      </p:sp>
      <p:sp>
        <p:nvSpPr>
          <p:cNvPr id="3" name="TextBox 3"/>
          <p:cNvSpPr txBox="1"/>
          <p:nvPr/>
        </p:nvSpPr>
        <p:spPr>
          <a:xfrm>
            <a:off x="1028700" y="2916238"/>
            <a:ext cx="16230600" cy="43497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Vraag 3. </a:t>
            </a:r>
          </a:p>
          <a:p>
            <a:pPr algn="l">
              <a:lnSpc>
                <a:spcPts val="4900"/>
              </a:lnSpc>
            </a:pPr>
            <a:r>
              <a:rPr lang="en-US" sz="3500">
                <a:solidFill>
                  <a:srgbClr val="FFFFFF"/>
                </a:solidFill>
                <a:latin typeface="Cabinet Grotesk"/>
                <a:ea typeface="Cabinet Grotesk"/>
                <a:cs typeface="Cabinet Grotesk"/>
                <a:sym typeface="Cabinet Grotesk"/>
              </a:rPr>
              <a:t>Wat maakt iemand een goede bondgenoot?</a:t>
            </a:r>
          </a:p>
          <a:p>
            <a:pPr algn="l">
              <a:lnSpc>
                <a:spcPts val="4900"/>
              </a:lnSpc>
            </a:pPr>
            <a:endParaRPr lang="en-US" sz="3500">
              <a:solidFill>
                <a:srgbClr val="FFFFFF"/>
              </a:solidFill>
              <a:latin typeface="Cabinet Grotesk"/>
              <a:ea typeface="Cabinet Grotesk"/>
              <a:cs typeface="Cabinet Grotesk"/>
              <a:sym typeface="Cabinet Grotesk"/>
            </a:endParaRPr>
          </a:p>
          <a:p>
            <a:pPr algn="l">
              <a:lnSpc>
                <a:spcPts val="4900"/>
              </a:lnSpc>
            </a:pPr>
            <a:r>
              <a:rPr lang="en-US" sz="3500" b="1">
                <a:solidFill>
                  <a:srgbClr val="FFFFFF"/>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FFFFFF"/>
                </a:solidFill>
                <a:latin typeface="Cabinet Grotesk"/>
                <a:ea typeface="Cabinet Grotesk"/>
                <a:cs typeface="Cabinet Grotesk"/>
                <a:sym typeface="Cabinet Grotesk"/>
              </a:rPr>
              <a:t>a. Iemand die het opkomen voor een ander als een heldendaad beschouwt.</a:t>
            </a:r>
          </a:p>
          <a:p>
            <a:pPr algn="l">
              <a:lnSpc>
                <a:spcPts val="4900"/>
              </a:lnSpc>
            </a:pPr>
            <a:r>
              <a:rPr lang="en-US" sz="3500">
                <a:solidFill>
                  <a:srgbClr val="FFFFFF"/>
                </a:solidFill>
                <a:latin typeface="Cabinet Grotesk"/>
                <a:ea typeface="Cabinet Grotesk"/>
                <a:cs typeface="Cabinet Grotesk"/>
                <a:sym typeface="Cabinet Grotesk"/>
              </a:rPr>
              <a:t>b. Iemand die bewust stappen onderneemt om anderen te ondersteunen, discriminatie tegengaat en gelijkwaardigheid bevordert.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FFFFFF"/>
                </a:solidFill>
                <a:latin typeface="Cabinet Grotesk Heavy"/>
                <a:ea typeface="Cabinet Grotesk Heavy"/>
                <a:cs typeface="Cabinet Grotesk Heavy"/>
                <a:sym typeface="Cabinet Grotesk Heavy"/>
              </a:rPr>
              <a:t>Opdracht 1 – Voordracht</a:t>
            </a:r>
          </a:p>
        </p:txBody>
      </p:sp>
      <p:sp>
        <p:nvSpPr>
          <p:cNvPr id="3" name="TextBox 3"/>
          <p:cNvSpPr txBox="1"/>
          <p:nvPr/>
        </p:nvSpPr>
        <p:spPr>
          <a:xfrm>
            <a:off x="1028700" y="3844925"/>
            <a:ext cx="16230600" cy="2492375"/>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Een gedicht klinkt vaak mooier als je het langzaam voorleest! Oefen de voordracht.</a:t>
            </a:r>
          </a:p>
          <a:p>
            <a:pPr algn="ctr">
              <a:lnSpc>
                <a:spcPts val="4900"/>
              </a:lnSpc>
            </a:pPr>
            <a:endParaRPr lang="en-US" sz="3500" b="1">
              <a:solidFill>
                <a:srgbClr val="FFFFFF"/>
              </a:solidFill>
              <a:latin typeface="Cabinet Grotesk Medium"/>
              <a:ea typeface="Cabinet Grotesk Medium"/>
              <a:cs typeface="Cabinet Grotesk Medium"/>
              <a:sym typeface="Cabinet Grotesk Medium"/>
            </a:endParaRPr>
          </a:p>
          <a:p>
            <a:pPr algn="ctr">
              <a:lnSpc>
                <a:spcPts val="4900"/>
              </a:lnSpc>
            </a:pPr>
            <a:r>
              <a:rPr lang="en-US" sz="3500">
                <a:solidFill>
                  <a:srgbClr val="FFFFFF"/>
                </a:solidFill>
                <a:latin typeface="Cabinet Grotesk"/>
                <a:ea typeface="Cabinet Grotesk"/>
                <a:cs typeface="Cabinet Grotesk"/>
                <a:sym typeface="Cabinet Grotesk"/>
              </a:rPr>
              <a:t>Lees het gedicht langzaam en hardop op meerdere manieren voor: vrolijk, eng, verdrietig, serieus. Wat past het best bij dit gedicht?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Opdracht 2 – Analyse van het gedicht</a:t>
            </a:r>
          </a:p>
        </p:txBody>
      </p:sp>
      <p:sp>
        <p:nvSpPr>
          <p:cNvPr id="3" name="TextBox 3"/>
          <p:cNvSpPr txBox="1"/>
          <p:nvPr/>
        </p:nvSpPr>
        <p:spPr>
          <a:xfrm>
            <a:off x="1028700" y="2108200"/>
            <a:ext cx="16230600" cy="6816725"/>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1. Waar gaat dit gedicht over? Vat dit samen in één of twee zinnen.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2. Wat zou er bedoeld worden met “te zijn, te zijn, te laten zijn”? Waarom zou dit steeds herhaald worden?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3. Noem een voorbeeld waar je elkaar zou kunnen laten zijn in jouw eigen leven of omgeving. Hoe zou je dit kunnen doen?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4. In strofe drie gebruikt Joke een aantal dieren als voorbeelden. Zoek op wat deze dieren met Paarse Vrijdag te maken hebben. Zijn er nog andere dieren die aan dit rijtje toegevoegd hadden kunnen worden?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Opdracht 2 – Analyse van het gedicht</a:t>
            </a:r>
          </a:p>
        </p:txBody>
      </p:sp>
      <p:sp>
        <p:nvSpPr>
          <p:cNvPr id="3" name="TextBox 3"/>
          <p:cNvSpPr txBox="1"/>
          <p:nvPr/>
        </p:nvSpPr>
        <p:spPr>
          <a:xfrm>
            <a:off x="1028700" y="2616200"/>
            <a:ext cx="16230600" cy="4959350"/>
          </a:xfrm>
          <a:prstGeom prst="rect">
            <a:avLst/>
          </a:prstGeom>
        </p:spPr>
        <p:txBody>
          <a:bodyPr lIns="0" tIns="0" rIns="0" bIns="0" rtlCol="0" anchor="t">
            <a:spAutoFit/>
          </a:bodyPr>
          <a:lstStyle/>
          <a:p>
            <a:pPr algn="l">
              <a:lnSpc>
                <a:spcPts val="4899"/>
              </a:lnSpc>
            </a:pPr>
            <a:r>
              <a:rPr lang="en-US" sz="3499">
                <a:solidFill>
                  <a:srgbClr val="FFFFFF"/>
                </a:solidFill>
                <a:latin typeface="Cabinet Grotesk"/>
                <a:ea typeface="Cabinet Grotesk"/>
                <a:cs typeface="Cabinet Grotesk"/>
                <a:sym typeface="Cabinet Grotesk"/>
              </a:rPr>
              <a:t>5. In strofe drie gaat het over “bondgenoten” en in strofe vijf over burgers die elkaar steunen. Waarom zou het hierover gaan tijdens Paarse Vrijdag? Hoe zouden wij als klas goede bondgenoten voor elkaar kunnen zijn?</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6. Wat leer je uit dit gedicht over diversiteit?</a:t>
            </a:r>
          </a:p>
          <a:p>
            <a:pPr algn="l">
              <a:lnSpc>
                <a:spcPts val="4899"/>
              </a:lnSpc>
            </a:pPr>
            <a:endParaRPr lang="en-US" sz="3499">
              <a:solidFill>
                <a:srgbClr val="FFFFFF"/>
              </a:solidFill>
              <a:latin typeface="Cabinet Grotesk"/>
              <a:ea typeface="Cabinet Grotesk"/>
              <a:cs typeface="Cabinet Grotesk"/>
              <a:sym typeface="Cabinet Grotesk"/>
            </a:endParaRPr>
          </a:p>
          <a:p>
            <a:pPr algn="l">
              <a:lnSpc>
                <a:spcPts val="4899"/>
              </a:lnSpc>
            </a:pPr>
            <a:r>
              <a:rPr lang="en-US" sz="3499">
                <a:solidFill>
                  <a:srgbClr val="FFFFFF"/>
                </a:solidFill>
                <a:latin typeface="Cabinet Grotesk"/>
                <a:ea typeface="Cabinet Grotesk"/>
                <a:cs typeface="Cabinet Grotesk"/>
                <a:sym typeface="Cabinet Grotesk"/>
              </a:rPr>
              <a:t>7. Welke afspraken zouden we als klas of school kunnen maken om elkaar de ruimte te geven te zijn wie we echt zijn?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Opdracht 3 – Analyse van het gedicht</a:t>
            </a:r>
          </a:p>
        </p:txBody>
      </p:sp>
      <p:sp>
        <p:nvSpPr>
          <p:cNvPr id="3" name="TextBox 3"/>
          <p:cNvSpPr txBox="1"/>
          <p:nvPr/>
        </p:nvSpPr>
        <p:spPr>
          <a:xfrm>
            <a:off x="1017210" y="2282372"/>
            <a:ext cx="16230600" cy="1873250"/>
          </a:xfrm>
          <a:prstGeom prst="rect">
            <a:avLst/>
          </a:prstGeom>
        </p:spPr>
        <p:txBody>
          <a:bodyPr lIns="0" tIns="0" rIns="0" bIns="0" rtlCol="0" anchor="t">
            <a:spAutoFit/>
          </a:bodyPr>
          <a:lstStyle/>
          <a:p>
            <a:pPr algn="l">
              <a:lnSpc>
                <a:spcPts val="4900"/>
              </a:lnSpc>
            </a:pPr>
            <a:r>
              <a:rPr lang="en-US" sz="3500" b="1">
                <a:solidFill>
                  <a:srgbClr val="FFFFFF"/>
                </a:solidFill>
                <a:latin typeface="Cabinet Grotesk Medium"/>
                <a:ea typeface="Cabinet Grotesk Medium"/>
                <a:cs typeface="Cabinet Grotesk Medium"/>
                <a:sym typeface="Cabinet Grotesk Medium"/>
              </a:rPr>
              <a:t>Welke van onderstaande stijlfiguren gebruikt Joke van Leeuwen in dit gedicht? Wat is het effect van het gebruik van elk stijlfiguur voor het gedicht. Wat zou er gebeuren als dit stijlfiguur niet was gebruikt?</a:t>
            </a:r>
          </a:p>
        </p:txBody>
      </p:sp>
      <p:sp>
        <p:nvSpPr>
          <p:cNvPr id="4" name="TextBox 4"/>
          <p:cNvSpPr txBox="1"/>
          <p:nvPr/>
        </p:nvSpPr>
        <p:spPr>
          <a:xfrm>
            <a:off x="1028700" y="4969556"/>
            <a:ext cx="812679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Antithese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Climax</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Enumeratie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Eufemisme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Hyperbool</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Ironie</a:t>
            </a:r>
          </a:p>
        </p:txBody>
      </p:sp>
      <p:sp>
        <p:nvSpPr>
          <p:cNvPr id="5" name="TextBox 5"/>
          <p:cNvSpPr txBox="1"/>
          <p:nvPr/>
        </p:nvSpPr>
        <p:spPr>
          <a:xfrm>
            <a:off x="9132510" y="4659993"/>
            <a:ext cx="8126790" cy="4340225"/>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Litotes</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Paradox</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Pleonasme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Repetitio/Herhaling</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Retorische vraag</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Tautologie</a:t>
            </a:r>
          </a:p>
          <a:p>
            <a:pPr marL="755649" lvl="1" indent="-377824" algn="l">
              <a:lnSpc>
                <a:spcPts val="4899"/>
              </a:lnSpc>
              <a:buFont typeface="Arial"/>
              <a:buChar char="•"/>
            </a:pPr>
            <a:r>
              <a:rPr lang="en-US" sz="3499">
                <a:solidFill>
                  <a:srgbClr val="FFFFFF"/>
                </a:solidFill>
                <a:latin typeface="Cabinet Grotesk"/>
                <a:ea typeface="Cabinet Grotesk"/>
                <a:cs typeface="Cabinet Grotesk"/>
                <a:sym typeface="Cabinet Grotesk"/>
              </a:rPr>
              <a:t>Understatement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A0CD"/>
        </a:solidFill>
        <a:effectLst/>
      </p:bgPr>
    </p:bg>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spcBef>
                <a:spcPct val="0"/>
              </a:spcBef>
            </a:pPr>
            <a:r>
              <a:rPr lang="en-US" sz="4999" b="1">
                <a:solidFill>
                  <a:srgbClr val="FFFFFF"/>
                </a:solidFill>
                <a:latin typeface="Cabinet Grotesk Heavy"/>
                <a:ea typeface="Cabinet Grotesk Heavy"/>
                <a:cs typeface="Cabinet Grotesk Heavy"/>
                <a:sym typeface="Cabinet Grotesk Heavy"/>
              </a:rPr>
              <a:t>Opdracht 4 – Schrijf een gedicht</a:t>
            </a:r>
          </a:p>
        </p:txBody>
      </p:sp>
      <p:sp>
        <p:nvSpPr>
          <p:cNvPr id="3" name="TextBox 3"/>
          <p:cNvSpPr txBox="1"/>
          <p:nvPr/>
        </p:nvSpPr>
        <p:spPr>
          <a:xfrm>
            <a:off x="1028700" y="4154488"/>
            <a:ext cx="16230600" cy="187325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Schrijf zelf een gedicht met de titel ‘TE ZIJN’.</a:t>
            </a:r>
          </a:p>
          <a:p>
            <a:pPr algn="ctr">
              <a:lnSpc>
                <a:spcPts val="4900"/>
              </a:lnSpc>
            </a:pPr>
            <a:endParaRPr lang="en-US" sz="3500" b="1">
              <a:solidFill>
                <a:srgbClr val="FFFFFF"/>
              </a:solidFill>
              <a:latin typeface="Cabinet Grotesk Medium"/>
              <a:ea typeface="Cabinet Grotesk Medium"/>
              <a:cs typeface="Cabinet Grotesk Medium"/>
              <a:sym typeface="Cabinet Grotesk Medium"/>
            </a:endParaRPr>
          </a:p>
          <a:p>
            <a:pPr algn="ctr">
              <a:lnSpc>
                <a:spcPts val="4900"/>
              </a:lnSpc>
            </a:pPr>
            <a:r>
              <a:rPr lang="en-US" sz="3500">
                <a:solidFill>
                  <a:srgbClr val="FFFFFF"/>
                </a:solidFill>
                <a:latin typeface="Cabinet Grotesk"/>
                <a:ea typeface="Cabinet Grotesk"/>
                <a:cs typeface="Cabinet Grotesk"/>
                <a:sym typeface="Cabinet Grotesk"/>
              </a:rPr>
              <a:t>Maak in het gedicht duidelijk wat het voor jou betekent om te zijn en te laten zijn.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B7A"/>
        </a:solidFill>
        <a:effectLst/>
      </p:bgPr>
    </p:bg>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FFFFFF"/>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FFFFFF"/>
                </a:solidFill>
                <a:latin typeface="Cabinet Grotesk Medium"/>
                <a:ea typeface="Cabinet Grotesk Medium"/>
                <a:cs typeface="Cabinet Grotesk Medium"/>
                <a:sym typeface="Cabinet Grotesk Medium"/>
              </a:rPr>
              <a:t>Wat heb je geleerd deze les?</a:t>
            </a:r>
          </a:p>
        </p:txBody>
      </p:sp>
      <p:sp>
        <p:nvSpPr>
          <p:cNvPr id="4" name="TextBox 4"/>
          <p:cNvSpPr txBox="1"/>
          <p:nvPr/>
        </p:nvSpPr>
        <p:spPr>
          <a:xfrm>
            <a:off x="1028700" y="8632825"/>
            <a:ext cx="16230600" cy="625475"/>
          </a:xfrm>
          <a:prstGeom prst="rect">
            <a:avLst/>
          </a:prstGeom>
        </p:spPr>
        <p:txBody>
          <a:bodyPr lIns="0" tIns="0" rIns="0" bIns="0" rtlCol="0" anchor="t">
            <a:spAutoFit/>
          </a:bodyPr>
          <a:lstStyle/>
          <a:p>
            <a:pPr algn="ctr">
              <a:lnSpc>
                <a:spcPts val="4899"/>
              </a:lnSpc>
            </a:pPr>
            <a:r>
              <a:rPr lang="en-US" sz="3499">
                <a:solidFill>
                  <a:srgbClr val="FFFFFF"/>
                </a:solidFill>
                <a:latin typeface="Cabinet Grotesk"/>
                <a:ea typeface="Cabinet Grotesk"/>
                <a:cs typeface="Cabinet Grotesk"/>
                <a:sym typeface="Cabinet Grotesk"/>
              </a:rPr>
              <a:t>Deze lesbrief is ontwikkeld in samenwerking met Joke van Leeuwen.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72DA9E8-4490-48FE-A6C2-8FDC782C4029}">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539ACB08-5732-44EB-A102-31B93974AAA8}">
  <ds:schemaRefs>
    <ds:schemaRef ds:uri="http://schemas.microsoft.com/sharepoint/v3/contenttype/forms"/>
  </ds:schemaRefs>
</ds:datastoreItem>
</file>

<file path=customXml/itemProps3.xml><?xml version="1.0" encoding="utf-8"?>
<ds:datastoreItem xmlns:ds="http://schemas.openxmlformats.org/officeDocument/2006/customXml" ds:itemID="{989A9816-A906-4DBF-8593-3E0C9211D2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649</Words>
  <Application>Microsoft Macintosh PowerPoint</Application>
  <PresentationFormat>Aangepast</PresentationFormat>
  <Paragraphs>71</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Kleur Powerpoint 8 - Gedicht TE ZIJN</dc:title>
  <cp:lastModifiedBy>Martijn Huijben</cp:lastModifiedBy>
  <cp:revision>3</cp:revision>
  <dcterms:created xsi:type="dcterms:W3CDTF">2006-08-16T00:00:00Z</dcterms:created>
  <dcterms:modified xsi:type="dcterms:W3CDTF">2026-09-01T12:15:21Z</dcterms:modified>
  <dc:identifier>DAHRVd6lKsI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