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Lst>
  <p:sldSz cx="18288000" cy="10287000"/>
  <p:notesSz cx="6858000" cy="9144000"/>
  <p:embeddedFontLst>
    <p:embeddedFont>
      <p:font typeface="Cabinet Grotesk"/>
      <p:regular r:id="rId15"/>
    </p:embeddedFont>
    <p:embeddedFont>
      <p:font typeface="Cabinet Grotesk Heavy"/>
      <p:regular r:id="rId16"/>
      <p:bold r:id="rId17"/>
    </p:embeddedFont>
    <p:embeddedFont>
      <p:font typeface="Cabinet Grotesk Medium"/>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npodoc.nl/artikelen/kus-kus-beng-beng"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6999"/>
              </a:lnSpc>
            </a:pPr>
            <a:r>
              <a:rPr lang="en-US" sz="4999" b="1" dirty="0" err="1">
                <a:solidFill>
                  <a:srgbClr val="FFFFFF"/>
                </a:solidFill>
                <a:latin typeface="Cabinet Grotesk Heavy"/>
                <a:ea typeface="Cabinet Grotesk Heavy"/>
                <a:cs typeface="Cabinet Grotesk Heavy"/>
                <a:sym typeface="Cabinet Grotesk Heavy"/>
              </a:rPr>
              <a:t>kus</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kus</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beng</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beng</a:t>
            </a:r>
            <a:endParaRPr lang="en-US" sz="4999" b="1" dirty="0">
              <a:solidFill>
                <a:srgbClr val="FFFFFF"/>
              </a:solidFill>
              <a:latin typeface="Cabinet Grotesk Heavy"/>
              <a:ea typeface="Cabinet Grotesk Heavy"/>
              <a:cs typeface="Cabinet Grotesk Heavy"/>
              <a:sym typeface="Cabinet Grotesk Heavy"/>
            </a:endParaRPr>
          </a:p>
          <a:p>
            <a:pPr algn="ctr">
              <a:lnSpc>
                <a:spcPts val="4900"/>
              </a:lnSpc>
            </a:pPr>
            <a:r>
              <a:rPr lang="en-US" sz="3500" b="1" dirty="0" err="1">
                <a:solidFill>
                  <a:srgbClr val="FFFFFF"/>
                </a:solidFill>
                <a:latin typeface="Cabinet Grotesk Medium"/>
                <a:ea typeface="Cabinet Grotesk Medium"/>
                <a:cs typeface="Cabinet Grotesk Medium"/>
                <a:sym typeface="Cabinet Grotesk Medium"/>
              </a:rPr>
              <a:t>Lesduur</a:t>
            </a:r>
            <a:r>
              <a:rPr lang="en-US" sz="3500" b="1" dirty="0">
                <a:solidFill>
                  <a:srgbClr val="FFFFFF"/>
                </a:solidFill>
                <a:latin typeface="Cabinet Grotesk Medium"/>
                <a:ea typeface="Cabinet Grotesk Medium"/>
                <a:cs typeface="Cabinet Grotesk Medium"/>
                <a:sym typeface="Cabinet Grotesk Medium"/>
              </a:rPr>
              <a:t>: 50 </a:t>
            </a:r>
            <a:r>
              <a:rPr lang="en-US" sz="3500" b="1" dirty="0" err="1">
                <a:solidFill>
                  <a:srgbClr val="FFFFFF"/>
                </a:solidFill>
                <a:latin typeface="Cabinet Grotesk Medium"/>
                <a:ea typeface="Cabinet Grotesk Medium"/>
                <a:cs typeface="Cabinet Grotesk Medium"/>
                <a:sym typeface="Cabinet Grotesk Medium"/>
              </a:rPr>
              <a:t>minuten</a:t>
            </a:r>
            <a:endParaRPr lang="en-US" sz="3500" b="1" dirty="0">
              <a:solidFill>
                <a:srgbClr val="FFFFFF"/>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824087"/>
            <a:ext cx="16230600" cy="372110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Leerdoelen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Wat is steun?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Bekijk de documentaire</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Green, beige en red flags</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Twee opdrachten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Evaluatie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Leerdoelen</a:t>
            </a:r>
          </a:p>
        </p:txBody>
      </p:sp>
      <p:sp>
        <p:nvSpPr>
          <p:cNvPr id="3" name="TextBox 3"/>
          <p:cNvSpPr txBox="1"/>
          <p:nvPr/>
        </p:nvSpPr>
        <p:spPr>
          <a:xfrm>
            <a:off x="1028700" y="3854450"/>
            <a:ext cx="16230600" cy="248285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Jullie onderzoeken een situatie waarin je iemand hebben gesteund.</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Jullie leven je in een relatie waarin een persoon een grote verandering doormaakt.</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Jullie verkennen wat voor acceptabele grenzen zijn voor steun vragen en ontvangen in een relatie.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is steun?</a:t>
            </a:r>
          </a:p>
        </p:txBody>
      </p:sp>
      <p:sp>
        <p:nvSpPr>
          <p:cNvPr id="3" name="TextBox 3"/>
          <p:cNvSpPr txBox="1"/>
          <p:nvPr/>
        </p:nvSpPr>
        <p:spPr>
          <a:xfrm>
            <a:off x="1028700" y="2124925"/>
            <a:ext cx="16230600" cy="682625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Denk terug aan een moment waarop jij iemand hebt gesteund die veel verandering meemaakt. Bijvoorbeeld wanneer een vriend(in) of familielid slecht nieuws ontving, ging verhuizen of een andere grote verandering doormaakte.</a:t>
            </a:r>
          </a:p>
          <a:p>
            <a:pPr algn="l">
              <a:lnSpc>
                <a:spcPts val="4900"/>
              </a:lnSpc>
            </a:pPr>
            <a:endParaRPr lang="en-US" sz="3500" b="1">
              <a:solidFill>
                <a:srgbClr val="FFFFFF"/>
              </a:solidFill>
              <a:latin typeface="Cabinet Grotesk Medium"/>
              <a:ea typeface="Cabinet Grotesk Medium"/>
              <a:cs typeface="Cabinet Grotesk Medium"/>
              <a:sym typeface="Cabinet Grotesk Medium"/>
            </a:endParaRPr>
          </a:p>
          <a:p>
            <a:pPr algn="l">
              <a:lnSpc>
                <a:spcPts val="4900"/>
              </a:lnSpc>
            </a:pPr>
            <a:r>
              <a:rPr lang="en-US" sz="3500">
                <a:solidFill>
                  <a:srgbClr val="FFFFFF"/>
                </a:solidFill>
                <a:latin typeface="Cabinet Grotesk"/>
                <a:ea typeface="Cabinet Grotesk"/>
                <a:cs typeface="Cabinet Grotesk"/>
                <a:sym typeface="Cabinet Grotesk"/>
              </a:rPr>
              <a:t>1. Beschrijf het moment waarop jij steun gaf. Wat was er precies aan de hand?</a:t>
            </a:r>
          </a:p>
          <a:p>
            <a:pPr algn="l">
              <a:lnSpc>
                <a:spcPts val="4900"/>
              </a:lnSpc>
            </a:pPr>
            <a:r>
              <a:rPr lang="en-US" sz="3500">
                <a:solidFill>
                  <a:srgbClr val="FFFFFF"/>
                </a:solidFill>
                <a:latin typeface="Cabinet Grotesk"/>
                <a:ea typeface="Cabinet Grotesk"/>
                <a:cs typeface="Cabinet Grotesk"/>
                <a:sym typeface="Cabinet Grotesk"/>
              </a:rPr>
              <a:t>2. Waarom had deze persoon steun nodig? Wat voelde deze persoon en waar kwam dat door? </a:t>
            </a:r>
          </a:p>
          <a:p>
            <a:pPr algn="l">
              <a:lnSpc>
                <a:spcPts val="4900"/>
              </a:lnSpc>
            </a:pPr>
            <a:r>
              <a:rPr lang="en-US" sz="3500">
                <a:solidFill>
                  <a:srgbClr val="FFFFFF"/>
                </a:solidFill>
                <a:latin typeface="Cabinet Grotesk"/>
                <a:ea typeface="Cabinet Grotesk"/>
                <a:cs typeface="Cabinet Grotesk"/>
                <a:sym typeface="Cabinet Grotesk"/>
              </a:rPr>
              <a:t>3. Wat deed jij om diegene zich gesteund of minder alleen te laten voelen?</a:t>
            </a:r>
          </a:p>
          <a:p>
            <a:pPr algn="l">
              <a:lnSpc>
                <a:spcPts val="4900"/>
              </a:lnSpc>
            </a:pPr>
            <a:r>
              <a:rPr lang="en-US" sz="3500">
                <a:solidFill>
                  <a:srgbClr val="FFFFFF"/>
                </a:solidFill>
                <a:latin typeface="Cabinet Grotesk"/>
                <a:ea typeface="Cabinet Grotesk"/>
                <a:cs typeface="Cabinet Grotesk"/>
                <a:sym typeface="Cabinet Grotesk"/>
              </a:rPr>
              <a:t>4. Hoe voelde het voor jou om steun te geven?</a:t>
            </a:r>
          </a:p>
          <a:p>
            <a:pPr algn="l">
              <a:lnSpc>
                <a:spcPts val="4900"/>
              </a:lnSpc>
            </a:pPr>
            <a:r>
              <a:rPr lang="en-US" sz="3500">
                <a:solidFill>
                  <a:srgbClr val="FFFFFF"/>
                </a:solidFill>
                <a:latin typeface="Cabinet Grotesk"/>
                <a:ea typeface="Cabinet Grotesk"/>
                <a:cs typeface="Cabinet Grotesk"/>
                <a:sym typeface="Cabinet Grotesk"/>
              </a:rPr>
              <a:t>5. Welke talenten of vaardigheden van jou kwamen hierbij naar voren, zoals luisteren, geduld, humor, creativiteit, rust of iets anders dat bij jou past.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Bekijk de documentaire</a:t>
            </a:r>
          </a:p>
        </p:txBody>
      </p:sp>
      <p:sp>
        <p:nvSpPr>
          <p:cNvPr id="3" name="TextBox 3"/>
          <p:cNvSpPr txBox="1"/>
          <p:nvPr/>
        </p:nvSpPr>
        <p:spPr>
          <a:xfrm>
            <a:off x="1028700" y="4783137"/>
            <a:ext cx="16230600" cy="625475"/>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hlinkClick r:id="rId2" tooltip="https://www.npodoc.nl/artikelen/kus-kus-beng-beng"/>
              </a:rPr>
              <a:t>https://www.npodoc.nl/artikelen/kus-kus-beng-beng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Green, beige en red flags</a:t>
            </a:r>
          </a:p>
        </p:txBody>
      </p:sp>
      <p:sp>
        <p:nvSpPr>
          <p:cNvPr id="3" name="TextBox 3"/>
          <p:cNvSpPr txBox="1"/>
          <p:nvPr/>
        </p:nvSpPr>
        <p:spPr>
          <a:xfrm>
            <a:off x="1028700" y="2160568"/>
            <a:ext cx="16230600" cy="682625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Hoe zien jullie steun vragen en geven in de relatie van Sterre en Ollie?</a:t>
            </a:r>
          </a:p>
          <a:p>
            <a:pPr algn="l">
              <a:lnSpc>
                <a:spcPts val="4899"/>
              </a:lnSpc>
            </a:pPr>
            <a:endParaRPr lang="en-US" sz="3500" b="1">
              <a:solidFill>
                <a:srgbClr val="FFFFFF"/>
              </a:solidFill>
              <a:latin typeface="Cabinet Grotesk Medium"/>
              <a:ea typeface="Cabinet Grotesk Medium"/>
              <a:cs typeface="Cabinet Grotesk Medium"/>
              <a:sym typeface="Cabinet Grotesk Medium"/>
            </a:endParaRPr>
          </a:p>
          <a:p>
            <a:pPr algn="l">
              <a:lnSpc>
                <a:spcPts val="4899"/>
              </a:lnSpc>
            </a:pPr>
            <a:r>
              <a:rPr lang="en-US" sz="3499">
                <a:solidFill>
                  <a:srgbClr val="FFFFFF"/>
                </a:solidFill>
                <a:latin typeface="Cabinet Grotesk"/>
                <a:ea typeface="Cabinet Grotesk"/>
                <a:cs typeface="Cabinet Grotesk"/>
                <a:sym typeface="Cabinet Grotesk"/>
              </a:rPr>
              <a:t>6. Wat is volgens jou een green flag als het gaat om steun vragen en geven in deze documentaire?</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7. Welke eigenschappen die je bij vraag 5 hebt genoemd, herken je in de green flags?</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8. Wat is volgens jou een red flag als het gaat om steun vragen en geven in deze documentaire?</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9. Welk advies zou jij Ollie en/of Sterre geven om zelfverzekerder te worden?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Green, beige en red flags</a:t>
            </a:r>
          </a:p>
        </p:txBody>
      </p:sp>
      <p:sp>
        <p:nvSpPr>
          <p:cNvPr id="3" name="TextBox 3"/>
          <p:cNvSpPr txBox="1"/>
          <p:nvPr/>
        </p:nvSpPr>
        <p:spPr>
          <a:xfrm>
            <a:off x="1028700" y="2160568"/>
            <a:ext cx="16230600" cy="682625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Hoe zien jullie steun vragen en geven in de relatie van Sterre en Ollie?</a:t>
            </a:r>
          </a:p>
          <a:p>
            <a:pPr algn="l">
              <a:lnSpc>
                <a:spcPts val="4899"/>
              </a:lnSpc>
            </a:pPr>
            <a:endParaRPr lang="en-US" sz="3500" b="1">
              <a:solidFill>
                <a:srgbClr val="FFFFFF"/>
              </a:solidFill>
              <a:latin typeface="Cabinet Grotesk Medium"/>
              <a:ea typeface="Cabinet Grotesk Medium"/>
              <a:cs typeface="Cabinet Grotesk Medium"/>
              <a:sym typeface="Cabinet Grotesk Medium"/>
            </a:endParaRPr>
          </a:p>
          <a:p>
            <a:pPr algn="l">
              <a:lnSpc>
                <a:spcPts val="4899"/>
              </a:lnSpc>
            </a:pPr>
            <a:r>
              <a:rPr lang="en-US" sz="3499">
                <a:solidFill>
                  <a:srgbClr val="FFFFFF"/>
                </a:solidFill>
                <a:latin typeface="Cabinet Grotesk"/>
                <a:ea typeface="Cabinet Grotesk"/>
                <a:cs typeface="Cabinet Grotesk"/>
                <a:sym typeface="Cabinet Grotesk"/>
              </a:rPr>
              <a:t>10. Wat is volgens jou een beige flag als het gaat om steun vragen en geven in deze situatie?</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11. Denk je dat anderen dezelfde green, red en beige flags hebben als jij, of juist niet? Hoe komt dat, denk je?</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12. Stel dat een vriend(in) in diens relatie een van de beige of red flags ervaart. Hoe zou je adviseren dat die ermee omgaat? Hoe zou jij hiermee omgaan als je in de schoenen van Sterre stond?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Steun geven</a:t>
            </a:r>
          </a:p>
        </p:txBody>
      </p:sp>
      <p:sp>
        <p:nvSpPr>
          <p:cNvPr id="3" name="TextBox 3"/>
          <p:cNvSpPr txBox="1"/>
          <p:nvPr/>
        </p:nvSpPr>
        <p:spPr>
          <a:xfrm>
            <a:off x="1028700" y="1985686"/>
            <a:ext cx="16230600" cy="7445375"/>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Denk terug aan een moment waarop jij iemand hebt gesteund die veel verandering meemaakt. Denk aan een vriendin/vriend die gaat verhuizen of plotseling iets ergs meemaakt. Of bijvoorbeeld een familielid dat te maken heeft met gezondheidssituatie.</a:t>
            </a:r>
          </a:p>
          <a:p>
            <a:pPr algn="l">
              <a:lnSpc>
                <a:spcPts val="4900"/>
              </a:lnSpc>
            </a:pPr>
            <a:endParaRPr lang="en-US" sz="3500" b="1">
              <a:solidFill>
                <a:srgbClr val="FFFFFF"/>
              </a:solidFill>
              <a:latin typeface="Cabinet Grotesk Medium"/>
              <a:ea typeface="Cabinet Grotesk Medium"/>
              <a:cs typeface="Cabinet Grotesk Medium"/>
              <a:sym typeface="Cabinet Grotesk Medium"/>
            </a:endParaRPr>
          </a:p>
          <a:p>
            <a:pPr algn="l">
              <a:lnSpc>
                <a:spcPts val="4899"/>
              </a:lnSpc>
            </a:pPr>
            <a:r>
              <a:rPr lang="en-US" sz="3499">
                <a:solidFill>
                  <a:srgbClr val="FFFFFF"/>
                </a:solidFill>
                <a:latin typeface="Cabinet Grotesk"/>
                <a:ea typeface="Cabinet Grotesk"/>
                <a:cs typeface="Cabinet Grotesk"/>
                <a:sym typeface="Cabinet Grotesk"/>
              </a:rPr>
              <a:t>1. Beschrijf het moment waarop jij steun gaf. Wat was er precies aan de hand?</a:t>
            </a:r>
          </a:p>
          <a:p>
            <a:pPr algn="l">
              <a:lnSpc>
                <a:spcPts val="4899"/>
              </a:lnSpc>
            </a:pPr>
            <a:r>
              <a:rPr lang="en-US" sz="3499">
                <a:solidFill>
                  <a:srgbClr val="FFFFFF"/>
                </a:solidFill>
                <a:latin typeface="Cabinet Grotesk"/>
                <a:ea typeface="Cabinet Grotesk"/>
                <a:cs typeface="Cabinet Grotesk"/>
                <a:sym typeface="Cabinet Grotesk"/>
              </a:rPr>
              <a:t>2. Waarom had deze persoon steun nodig? Wat voelde deze persoon en waar kwam dat door? </a:t>
            </a:r>
          </a:p>
          <a:p>
            <a:pPr algn="l">
              <a:lnSpc>
                <a:spcPts val="4899"/>
              </a:lnSpc>
            </a:pPr>
            <a:r>
              <a:rPr lang="en-US" sz="3499">
                <a:solidFill>
                  <a:srgbClr val="FFFFFF"/>
                </a:solidFill>
                <a:latin typeface="Cabinet Grotesk"/>
                <a:ea typeface="Cabinet Grotesk"/>
                <a:cs typeface="Cabinet Grotesk"/>
                <a:sym typeface="Cabinet Grotesk"/>
              </a:rPr>
              <a:t>3. Wat deed jij om diegene zich gesteund te laten voelen of zich minder alleen voelde?</a:t>
            </a:r>
          </a:p>
          <a:p>
            <a:pPr algn="l">
              <a:lnSpc>
                <a:spcPts val="4899"/>
              </a:lnSpc>
            </a:pPr>
            <a:r>
              <a:rPr lang="en-US" sz="3499">
                <a:solidFill>
                  <a:srgbClr val="FFFFFF"/>
                </a:solidFill>
                <a:latin typeface="Cabinet Grotesk"/>
                <a:ea typeface="Cabinet Grotesk"/>
                <a:cs typeface="Cabinet Grotesk"/>
                <a:sym typeface="Cabinet Grotesk"/>
              </a:rPr>
              <a:t>4. Hoe voelde het voor jou om steun te geven?</a:t>
            </a:r>
          </a:p>
          <a:p>
            <a:pPr algn="l">
              <a:lnSpc>
                <a:spcPts val="4899"/>
              </a:lnSpc>
            </a:pPr>
            <a:r>
              <a:rPr lang="en-US" sz="3499">
                <a:solidFill>
                  <a:srgbClr val="FFFFFF"/>
                </a:solidFill>
                <a:latin typeface="Cabinet Grotesk"/>
                <a:ea typeface="Cabinet Grotesk"/>
                <a:cs typeface="Cabinet Grotesk"/>
                <a:sym typeface="Cabinet Grotesk"/>
              </a:rPr>
              <a:t>5. Welke talenten of vaardigheden van jou kwamen hierbij naar voren, zoals luisteren, geduld, humor, creativiteit, rust of iets anders dat bij jou past.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Opdracht 2 – Green, beige of red flag?</a:t>
            </a:r>
          </a:p>
        </p:txBody>
      </p:sp>
      <p:sp>
        <p:nvSpPr>
          <p:cNvPr id="3" name="TextBox 3"/>
          <p:cNvSpPr txBox="1"/>
          <p:nvPr/>
        </p:nvSpPr>
        <p:spPr>
          <a:xfrm>
            <a:off x="1028700" y="1861398"/>
            <a:ext cx="16230600" cy="8054975"/>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1. Wat is volgens jou een green flag als het gaat om steun in deze documentaire?</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2. Welke eigenschappen die je bij vraag 5 (opdracht 1) hebt genoemd, zie je ook terug?</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3. Wat is volgens jou een red flag als het gaat om steun in deze documentaire?</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4. Welk advies zou jij Ollie en/of Sterre geven om zelfverzekerder te worden?</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5. Wat is volgens jou een beige flag als het gaat om steun in deze situatie?</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6. Waar liggen volgens jou de grenzen tussen steun, zorg en overgave in een relatie?</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7. Hoe zou jij hiermee omgaan als je in de schoenen van Sterre stond?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FFFFFF"/>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Wat heb je geleerd deze les?</a:t>
            </a:r>
          </a:p>
        </p:txBody>
      </p:sp>
      <p:sp>
        <p:nvSpPr>
          <p:cNvPr id="4" name="TextBox 4"/>
          <p:cNvSpPr txBox="1"/>
          <p:nvPr/>
        </p:nvSpPr>
        <p:spPr>
          <a:xfrm>
            <a:off x="1028700" y="8632825"/>
            <a:ext cx="16230600" cy="625475"/>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Deze lesbrief is ontwikkeld in samenwerking met IDFA.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27D5D10-E0B2-43DC-BD9F-4C4C6B02533F}">
  <ds:schemaRefs>
    <ds:schemaRef ds:uri="http://schemas.microsoft.com/sharepoint/v3/contenttype/forms"/>
  </ds:schemaRefs>
</ds:datastoreItem>
</file>

<file path=customXml/itemProps2.xml><?xml version="1.0" encoding="utf-8"?>
<ds:datastoreItem xmlns:ds="http://schemas.openxmlformats.org/officeDocument/2006/customXml" ds:itemID="{79DF4CAB-DA86-4865-8768-C5D2C610C6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AC744B-1B4A-44E1-9B4C-AAE304A2753A}">
  <ds:schemaRefs>
    <ds:schemaRef ds:uri="http://schemas.microsoft.com/office/2006/metadata/properties"/>
    <ds:schemaRef ds:uri="http://schemas.microsoft.com/office/infopath/2007/PartnerControls"/>
    <ds:schemaRef ds:uri="f62a52bf-34c4-4048-b09c-58a25362e64f"/>
    <ds:schemaRef ds:uri="10580ea0-1ad5-482f-b20c-614d71681fd6"/>
  </ds:schemaRefs>
</ds:datastoreItem>
</file>

<file path=docProps/app.xml><?xml version="1.0" encoding="utf-8"?>
<Properties xmlns="http://schemas.openxmlformats.org/officeDocument/2006/extended-properties" xmlns:vt="http://schemas.openxmlformats.org/officeDocument/2006/docPropsVTypes">
  <TotalTime>0</TotalTime>
  <Words>732</Words>
  <Application>Microsoft Macintosh PowerPoint</Application>
  <PresentationFormat>Aangepast</PresentationFormat>
  <Paragraphs>66</Paragraphs>
  <Slides>10</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10</vt:i4>
      </vt:variant>
    </vt:vector>
  </HeadingPairs>
  <TitlesOfParts>
    <vt:vector size="16"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9 - kus kus beng beng</dc:title>
  <cp:lastModifiedBy>Martijn Huijben</cp:lastModifiedBy>
  <cp:revision>2</cp:revision>
  <dcterms:created xsi:type="dcterms:W3CDTF">2006-08-16T00:00:00Z</dcterms:created>
  <dcterms:modified xsi:type="dcterms:W3CDTF">2026-09-01T12:15:39Z</dcterms:modified>
  <dc:identifier>DAHRVqO3r0A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ies>
</file>